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8" r:id="rId3"/>
    <p:sldId id="269" r:id="rId4"/>
    <p:sldId id="257" r:id="rId5"/>
    <p:sldId id="270" r:id="rId6"/>
    <p:sldId id="271" r:id="rId7"/>
    <p:sldId id="272" r:id="rId8"/>
    <p:sldId id="273" r:id="rId9"/>
    <p:sldId id="274" r:id="rId10"/>
    <p:sldId id="259" r:id="rId11"/>
    <p:sldId id="258" r:id="rId12"/>
    <p:sldId id="275" r:id="rId13"/>
    <p:sldId id="277" r:id="rId14"/>
    <p:sldId id="278" r:id="rId15"/>
    <p:sldId id="281" r:id="rId16"/>
    <p:sldId id="276" r:id="rId17"/>
    <p:sldId id="261" r:id="rId18"/>
    <p:sldId id="279" r:id="rId19"/>
    <p:sldId id="280" r:id="rId20"/>
    <p:sldId id="26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9F9"/>
    <a:srgbClr val="FD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78538-8E7E-424C-B4B3-BAAC9ACA339A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E813E41-2083-49C2-89B3-509FB7D9F1EA}">
      <dgm:prSet custT="1"/>
      <dgm:spPr>
        <a:noFill/>
        <a:sp3d prstMaterial="plastic">
          <a:bevelT w="127000" h="25400" prst="relaxedInset"/>
        </a:sp3d>
      </dgm:spPr>
      <dgm:t>
        <a:bodyPr/>
        <a:lstStyle/>
        <a:p>
          <a:pPr algn="ctr" rtl="0"/>
          <a:r>
            <a:rPr lang="ru-RU" sz="2000" b="1" dirty="0" smtClean="0">
              <a:solidFill>
                <a:srgbClr val="FF0000"/>
              </a:solidFill>
            </a:rPr>
            <a:t>Референдум о статусе Крыма – 16 марта 2014 года</a:t>
          </a:r>
          <a:endParaRPr lang="ru-RU" sz="2000" dirty="0">
            <a:solidFill>
              <a:srgbClr val="FF0000"/>
            </a:solidFill>
          </a:endParaRPr>
        </a:p>
      </dgm:t>
    </dgm:pt>
    <dgm:pt modelId="{02402A0E-76AF-462B-BADF-FDEA524B90FF}" type="parTrans" cxnId="{E776267D-6C87-4C87-9D59-039A95E7CE4B}">
      <dgm:prSet/>
      <dgm:spPr/>
      <dgm:t>
        <a:bodyPr/>
        <a:lstStyle/>
        <a:p>
          <a:endParaRPr lang="ru-RU"/>
        </a:p>
      </dgm:t>
    </dgm:pt>
    <dgm:pt modelId="{540727C0-FE5A-4E6E-8EE7-5F9490321B08}" type="sibTrans" cxnId="{E776267D-6C87-4C87-9D59-039A95E7CE4B}">
      <dgm:prSet/>
      <dgm:spPr/>
      <dgm:t>
        <a:bodyPr/>
        <a:lstStyle/>
        <a:p>
          <a:endParaRPr lang="ru-RU"/>
        </a:p>
      </dgm:t>
    </dgm:pt>
    <dgm:pt modelId="{9955C679-5BB0-4CD0-A0F3-3529269E6D5C}" type="pres">
      <dgm:prSet presAssocID="{46F78538-8E7E-424C-B4B3-BAAC9ACA33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A4C39F-48E6-4F82-B74D-B9EB21E94FCC}" type="pres">
      <dgm:prSet presAssocID="{3E813E41-2083-49C2-89B3-509FB7D9F1EA}" presName="parentText" presStyleLbl="node1" presStyleIdx="0" presStyleCnt="1" custLinFactNeighborX="172" custLinFactNeighborY="-47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E776267D-6C87-4C87-9D59-039A95E7CE4B}" srcId="{46F78538-8E7E-424C-B4B3-BAAC9ACA339A}" destId="{3E813E41-2083-49C2-89B3-509FB7D9F1EA}" srcOrd="0" destOrd="0" parTransId="{02402A0E-76AF-462B-BADF-FDEA524B90FF}" sibTransId="{540727C0-FE5A-4E6E-8EE7-5F9490321B08}"/>
    <dgm:cxn modelId="{D38A26BD-05F1-4C93-BCEA-0EF3E03FB03B}" type="presOf" srcId="{46F78538-8E7E-424C-B4B3-BAAC9ACA339A}" destId="{9955C679-5BB0-4CD0-A0F3-3529269E6D5C}" srcOrd="0" destOrd="0" presId="urn:microsoft.com/office/officeart/2005/8/layout/vList2"/>
    <dgm:cxn modelId="{F38DB182-7490-43EC-A575-304D507F4CAA}" type="presOf" srcId="{3E813E41-2083-49C2-89B3-509FB7D9F1EA}" destId="{89A4C39F-48E6-4F82-B74D-B9EB21E94FCC}" srcOrd="0" destOrd="0" presId="urn:microsoft.com/office/officeart/2005/8/layout/vList2"/>
    <dgm:cxn modelId="{DBFCDE41-0F6B-4E0A-90D2-F838C21FE343}" type="presParOf" srcId="{9955C679-5BB0-4CD0-A0F3-3529269E6D5C}" destId="{89A4C39F-48E6-4F82-B74D-B9EB21E94F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F78538-8E7E-424C-B4B3-BAAC9ACA339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813E41-2083-49C2-89B3-509FB7D9F1EA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>
              <a:solidFill>
                <a:schemeClr val="tx1"/>
              </a:solidFill>
            </a:rPr>
            <a:t>Дворовая территория: ул. Полярная, 8</a:t>
          </a:r>
          <a:endParaRPr lang="ru-RU" sz="1600" dirty="0">
            <a:solidFill>
              <a:schemeClr val="tx1"/>
            </a:solidFill>
          </a:endParaRPr>
        </a:p>
      </dgm:t>
    </dgm:pt>
    <dgm:pt modelId="{02402A0E-76AF-462B-BADF-FDEA524B90FF}" type="parTrans" cxnId="{E776267D-6C87-4C87-9D59-039A95E7CE4B}">
      <dgm:prSet/>
      <dgm:spPr/>
      <dgm:t>
        <a:bodyPr/>
        <a:lstStyle/>
        <a:p>
          <a:endParaRPr lang="ru-RU"/>
        </a:p>
      </dgm:t>
    </dgm:pt>
    <dgm:pt modelId="{540727C0-FE5A-4E6E-8EE7-5F9490321B08}" type="sibTrans" cxnId="{E776267D-6C87-4C87-9D59-039A95E7CE4B}">
      <dgm:prSet/>
      <dgm:spPr/>
      <dgm:t>
        <a:bodyPr/>
        <a:lstStyle/>
        <a:p>
          <a:endParaRPr lang="ru-RU"/>
        </a:p>
      </dgm:t>
    </dgm:pt>
    <dgm:pt modelId="{9955C679-5BB0-4CD0-A0F3-3529269E6D5C}" type="pres">
      <dgm:prSet presAssocID="{46F78538-8E7E-424C-B4B3-BAAC9ACA33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A4C39F-48E6-4F82-B74D-B9EB21E94FCC}" type="pres">
      <dgm:prSet presAssocID="{3E813E41-2083-49C2-89B3-509FB7D9F1EA}" presName="parentText" presStyleLbl="node1" presStyleIdx="0" presStyleCnt="1" custLinFactNeighborX="248" custLinFactNeighborY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76267D-6C87-4C87-9D59-039A95E7CE4B}" srcId="{46F78538-8E7E-424C-B4B3-BAAC9ACA339A}" destId="{3E813E41-2083-49C2-89B3-509FB7D9F1EA}" srcOrd="0" destOrd="0" parTransId="{02402A0E-76AF-462B-BADF-FDEA524B90FF}" sibTransId="{540727C0-FE5A-4E6E-8EE7-5F9490321B08}"/>
    <dgm:cxn modelId="{2D3497C3-C3EA-43AC-9756-F4B03F932D33}" type="presOf" srcId="{46F78538-8E7E-424C-B4B3-BAAC9ACA339A}" destId="{9955C679-5BB0-4CD0-A0F3-3529269E6D5C}" srcOrd="0" destOrd="0" presId="urn:microsoft.com/office/officeart/2005/8/layout/vList2"/>
    <dgm:cxn modelId="{58E25665-B68A-4E2F-8711-23175DB7A760}" type="presOf" srcId="{3E813E41-2083-49C2-89B3-509FB7D9F1EA}" destId="{89A4C39F-48E6-4F82-B74D-B9EB21E94FCC}" srcOrd="0" destOrd="0" presId="urn:microsoft.com/office/officeart/2005/8/layout/vList2"/>
    <dgm:cxn modelId="{852171F0-FC0E-4622-B5B4-5700BDF028ED}" type="presParOf" srcId="{9955C679-5BB0-4CD0-A0F3-3529269E6D5C}" destId="{89A4C39F-48E6-4F82-B74D-B9EB21E94F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9045C-D2C9-4CBE-BD5C-97430CC9E446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86C59-B524-41C8-ADFB-9C95C6AC0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844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82C87-C1D5-4BC5-9313-84FC89BE9B18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E1A4-BB39-4445-A2FF-0B3CECA9D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050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8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6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4BA3D-A34E-4B89-A6E7-E62D622959B5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8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26FE-A764-48B2-8BE9-06D4B1A3C1E2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1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CD6-354E-497E-A74B-3908663E04F9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1DC5-127F-4884-B832-4AF05F6070BB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4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7EC-2800-4D5E-8B02-A4F305D514BB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0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047E-17E7-4352-8648-6EEFC43A3228}" type="datetime1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2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965C-F46F-4B65-8B10-6247F9C9B788}" type="datetime1">
              <a:rPr lang="ru-RU" smtClean="0"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6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F8C3-3F40-4D75-8430-062BE8B27303}" type="datetime1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6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57C8-31F1-4E55-96D5-7FCA9C9D425B}" type="datetime1">
              <a:rPr lang="ru-RU" smtClean="0"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4304E-AE92-4174-B613-2978564C1BD7}" type="datetime1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6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B83F-7AD7-4769-8AEB-2EF1FA6340CB}" type="datetime1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3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8000">
              <a:srgbClr val="00B0F0">
                <a:alpha val="50000"/>
              </a:srgbClr>
            </a:gs>
            <a:gs pos="76000">
              <a:srgbClr val="0070C0">
                <a:alpha val="50000"/>
              </a:srgbClr>
            </a:gs>
            <a:gs pos="100000">
              <a:srgbClr val="00B0F0">
                <a:alpha val="2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A0E3-0D2A-4D87-A308-074FDD0C2C28}" type="datetime1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951FE-0199-469D-8C0C-D12550FCC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6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4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26.png"/><Relationship Id="rId10" Type="http://schemas.microsoft.com/office/2007/relationships/diagramDrawing" Target="../diagrams/drawing1.xml"/><Relationship Id="rId4" Type="http://schemas.openxmlformats.org/officeDocument/2006/relationships/image" Target="../media/image25.jpe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30.jpeg"/><Relationship Id="rId10" Type="http://schemas.microsoft.com/office/2007/relationships/diagramDrawing" Target="../diagrams/drawing2.xml"/><Relationship Id="rId4" Type="http://schemas.openxmlformats.org/officeDocument/2006/relationships/image" Target="../media/image29.JP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714750" y="5996248"/>
            <a:ext cx="8191500" cy="13208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b="1" spc="300" dirty="0" smtClean="0">
                <a:solidFill>
                  <a:srgbClr val="002060"/>
                </a:solidFill>
              </a:rPr>
              <a:t>ЮЖНОЕ МЕДВЕДКОВО – КРЫМ - СЕВАСТОПОЛЬ</a:t>
            </a:r>
            <a:endParaRPr lang="ru-RU" sz="2400" b="1" spc="3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54" y="4291332"/>
            <a:ext cx="1363300" cy="1649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9" y="446281"/>
            <a:ext cx="1308576" cy="15522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627" y="4239473"/>
            <a:ext cx="1454296" cy="1753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62" y="446280"/>
            <a:ext cx="1813352" cy="15154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5946" y="2022901"/>
            <a:ext cx="10763250" cy="1545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64034" y="2150536"/>
            <a:ext cx="11056492" cy="1620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</a:rPr>
              <a:t>МЕЖВЕДОМСТВЕННОЕ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И МЕЖРЕГИОНАЛЬНОЕ СОТРУДНИЧЕСТВО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4" y="3577590"/>
            <a:ext cx="4684920" cy="3077078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 flipH="1">
            <a:off x="8780585" y="6472105"/>
            <a:ext cx="3039941" cy="3651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19747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9982" y="590332"/>
            <a:ext cx="6337988" cy="3910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ru-RU" sz="2800" dirty="0">
                <a:solidFill>
                  <a:srgbClr val="002060"/>
                </a:solidFill>
              </a:rPr>
              <a:t>ТЕЛЕМОСТ 2015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2" y="2005341"/>
            <a:ext cx="5747564" cy="431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46" y="2005340"/>
            <a:ext cx="5747564" cy="431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7240" y="1106259"/>
            <a:ext cx="10549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24 апреля 2015 г. в музее состоялся телемост Москва - Севастополь с участием ветеранов Черноморского флота, посвященный 70-летию Победы в ВОВ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1941-1945 гг.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83930" y="6384925"/>
            <a:ext cx="331508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10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6511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8488"/>
            <a:ext cx="5623560" cy="5326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5339" y="502196"/>
            <a:ext cx="5095331" cy="353543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ОБМЕН ДЕЛЕГАЦИЯМИ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(г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Москв</a:t>
            </a:r>
            <a:r>
              <a:rPr lang="ru-RU" sz="2400" b="1" dirty="0">
                <a:solidFill>
                  <a:srgbClr val="002060"/>
                </a:solidFill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813115" y="6167756"/>
            <a:ext cx="5111750" cy="2587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/>
              <a:t>2014г., Южное Медведково  - делегация </a:t>
            </a:r>
            <a:r>
              <a:rPr lang="ru-RU" sz="1600" dirty="0"/>
              <a:t>руководителей учреждений образования </a:t>
            </a:r>
            <a:r>
              <a:rPr lang="ru-RU" sz="1600" dirty="0" smtClean="0"/>
              <a:t>Севастополя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4036"/>
          <a:stretch/>
        </p:blipFill>
        <p:spPr>
          <a:xfrm>
            <a:off x="1047750" y="4017233"/>
            <a:ext cx="4575810" cy="210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9"/>
          <a:stretch/>
        </p:blipFill>
        <p:spPr>
          <a:xfrm>
            <a:off x="888621" y="1010558"/>
            <a:ext cx="4894068" cy="227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1"/>
          <a:stretch/>
        </p:blipFill>
        <p:spPr>
          <a:xfrm>
            <a:off x="6367983" y="301926"/>
            <a:ext cx="5220239" cy="291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15" y="3912027"/>
            <a:ext cx="2959151" cy="196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796163" y="3375242"/>
            <a:ext cx="5145655" cy="453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2015г., Южное Медведково - встреча с контр-адмиралом Поскребышевым Б.П.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6611437" y="3273705"/>
            <a:ext cx="4733330" cy="580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2005г., Южное Медведково – на катке Спорткомплекса «Медведково»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2489" y="5891696"/>
            <a:ext cx="6029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Дзос В.А. - заместитель председателя Совета министров </a:t>
            </a:r>
            <a:endParaRPr lang="ru-RU" sz="1600" dirty="0" smtClean="0"/>
          </a:p>
          <a:p>
            <a:pPr algn="ctr"/>
            <a:r>
              <a:rPr lang="ru-RU" sz="1600" dirty="0" smtClean="0"/>
              <a:t>Автономной Республики Крым сделала запись в Книге Почетных гостей Спорткомплекса «Медведково»</a:t>
            </a:r>
            <a:endParaRPr lang="ru-RU" sz="16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0597662" y="6374533"/>
            <a:ext cx="1414152" cy="395231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11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1266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65318"/>
            <a:ext cx="7258050" cy="5838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3" b="-571"/>
          <a:stretch/>
        </p:blipFill>
        <p:spPr>
          <a:xfrm>
            <a:off x="5923143" y="3718549"/>
            <a:ext cx="5895975" cy="2570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2" y="3718550"/>
            <a:ext cx="4396425" cy="247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6666" r="4583" b="27037"/>
          <a:stretch/>
        </p:blipFill>
        <p:spPr>
          <a:xfrm>
            <a:off x="611244" y="1031311"/>
            <a:ext cx="4027432" cy="2252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0858" y="488912"/>
            <a:ext cx="5181600" cy="336693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ОБМЕН ДЕЛЕГАЦИЯМИ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</a:rPr>
              <a:t>г</a:t>
            </a:r>
            <a:r>
              <a:rPr lang="en-US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Севастопол</a:t>
            </a:r>
            <a:r>
              <a:rPr lang="ru-RU" sz="2400" b="1" dirty="0">
                <a:solidFill>
                  <a:srgbClr val="002060"/>
                </a:solidFill>
              </a:rPr>
              <a:t>ь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868419" y="3322916"/>
            <a:ext cx="10402647" cy="298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Сентябрь 2015г.,  </a:t>
            </a:r>
            <a:r>
              <a:rPr lang="ru-RU" sz="1600" dirty="0">
                <a:solidFill>
                  <a:schemeClr val="tx1"/>
                </a:solidFill>
              </a:rPr>
              <a:t>- «ЮНОСТЬ РОССИИ, ЮНОСТЬ МОСКВЫ - ЧЕРНОМОРСКОМУ ФЛОТУ»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23146" r="12232" b="30691"/>
          <a:stretch/>
        </p:blipFill>
        <p:spPr>
          <a:xfrm>
            <a:off x="5492836" y="280603"/>
            <a:ext cx="6326282" cy="300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2814130" y="6355098"/>
            <a:ext cx="6057000" cy="299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</a:rPr>
              <a:t>Май 2018г.,  - «</a:t>
            </a:r>
            <a:r>
              <a:rPr lang="ru-RU" sz="1600" dirty="0">
                <a:solidFill>
                  <a:schemeClr val="tx1"/>
                </a:solidFill>
              </a:rPr>
              <a:t>СЕВАСТОПОЛЬ – ЧЕСТЬ И СЛАВА РОССИИ!»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0046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12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1263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42" y="388209"/>
            <a:ext cx="4952319" cy="330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13362" y="1228045"/>
            <a:ext cx="5731255" cy="1800905"/>
          </a:xfrm>
          <a:prstGeom prst="snip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Июнь 2016,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г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 smtClean="0">
                <a:solidFill>
                  <a:schemeClr val="tx1"/>
                </a:solidFill>
              </a:rPr>
              <a:t>Ялта - </a:t>
            </a:r>
            <a:r>
              <a:rPr lang="ru-RU" sz="2000" dirty="0">
                <a:solidFill>
                  <a:schemeClr val="tx1"/>
                </a:solidFill>
              </a:rPr>
              <a:t>делегация СВАО </a:t>
            </a:r>
            <a:r>
              <a:rPr lang="ru-RU" sz="2000" dirty="0" smtClean="0">
                <a:solidFill>
                  <a:schemeClr val="tx1"/>
                </a:solidFill>
              </a:rPr>
              <a:t>г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 smtClean="0">
                <a:solidFill>
                  <a:schemeClr val="tx1"/>
                </a:solidFill>
              </a:rPr>
              <a:t>Москвы </a:t>
            </a:r>
            <a:r>
              <a:rPr lang="ru-RU" sz="2000" dirty="0">
                <a:solidFill>
                  <a:schemeClr val="tx1"/>
                </a:solidFill>
              </a:rPr>
              <a:t>по приглашению Администрации г. Ялты стала участником празднования Дня </a:t>
            </a:r>
            <a:r>
              <a:rPr lang="ru-RU" sz="2000" dirty="0" smtClean="0">
                <a:solidFill>
                  <a:schemeClr val="tx1"/>
                </a:solidFill>
              </a:rPr>
              <a:t>России.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/>
          <a:stretch/>
        </p:blipFill>
        <p:spPr>
          <a:xfrm>
            <a:off x="7092300" y="3450913"/>
            <a:ext cx="4685686" cy="2866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10688"/>
          <a:stretch/>
        </p:blipFill>
        <p:spPr>
          <a:xfrm>
            <a:off x="441907" y="3028950"/>
            <a:ext cx="6190050" cy="313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329363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487311" y="388209"/>
            <a:ext cx="5726114" cy="4731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defPPr>
              <a:defRPr lang="ru-RU"/>
            </a:defPPr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002060"/>
                </a:solidFill>
                <a:latin typeface="+mn-lt"/>
              </a:rPr>
              <a:t>ОБМЕН ДЕЛЕГАЦИЯМИ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(г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Ялт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а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)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7881" y="6387414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13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9997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r="2547"/>
          <a:stretch/>
        </p:blipFill>
        <p:spPr>
          <a:xfrm>
            <a:off x="8364500" y="1390650"/>
            <a:ext cx="3490044" cy="484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432042"/>
            <a:ext cx="6139543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675806" y="553257"/>
            <a:ext cx="5126947" cy="413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 lnSpcReduction="10000"/>
          </a:bodyPr>
          <a:lstStyle>
            <a:defPPr>
              <a:defRPr lang="ru-RU"/>
            </a:defPPr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002060"/>
                </a:solidFill>
                <a:latin typeface="+mn-lt"/>
              </a:rPr>
              <a:t>ДЕНЬ РОССИИ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г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Ялта)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45" y="563922"/>
            <a:ext cx="4158392" cy="275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10667" b="13620"/>
          <a:stretch/>
        </p:blipFill>
        <p:spPr>
          <a:xfrm>
            <a:off x="209550" y="1162050"/>
            <a:ext cx="4930866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0" b="8520"/>
          <a:stretch/>
        </p:blipFill>
        <p:spPr>
          <a:xfrm>
            <a:off x="1673385" y="3662350"/>
            <a:ext cx="5970721" cy="2855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70385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14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1814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/>
          <a:stretch/>
        </p:blipFill>
        <p:spPr>
          <a:xfrm>
            <a:off x="632707" y="875936"/>
            <a:ext cx="5269552" cy="4304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9871" r="1930" b="22831"/>
          <a:stretch/>
        </p:blipFill>
        <p:spPr>
          <a:xfrm>
            <a:off x="4657498" y="2562536"/>
            <a:ext cx="7040847" cy="381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15995" r="15239" b="19337"/>
          <a:stretch/>
        </p:blipFill>
        <p:spPr>
          <a:xfrm>
            <a:off x="481394" y="4264601"/>
            <a:ext cx="3886200" cy="224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305550" y="742586"/>
            <a:ext cx="5753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Июнь 2016, </a:t>
            </a:r>
            <a:r>
              <a:rPr lang="ru-RU" sz="2000" dirty="0" smtClean="0"/>
              <a:t>г</a:t>
            </a:r>
            <a:r>
              <a:rPr lang="en-US" sz="2000" dirty="0" smtClean="0"/>
              <a:t>. </a:t>
            </a:r>
            <a:r>
              <a:rPr lang="ru-RU" sz="2000" dirty="0" smtClean="0"/>
              <a:t>Ялта </a:t>
            </a:r>
            <a:r>
              <a:rPr lang="ru-RU" sz="2000" dirty="0"/>
              <a:t>- команда </a:t>
            </a:r>
            <a:r>
              <a:rPr lang="ru-RU" sz="2000" dirty="0" smtClean="0"/>
              <a:t>СВАО</a:t>
            </a:r>
            <a:r>
              <a:rPr lang="en-US" sz="2000" dirty="0" smtClean="0"/>
              <a:t> </a:t>
            </a:r>
            <a:r>
              <a:rPr lang="ru-RU" sz="2000" dirty="0" smtClean="0"/>
              <a:t>г</a:t>
            </a:r>
            <a:r>
              <a:rPr lang="en-US" sz="2000" dirty="0" smtClean="0"/>
              <a:t>.</a:t>
            </a:r>
            <a:r>
              <a:rPr lang="ru-RU" sz="2000" dirty="0" smtClean="0"/>
              <a:t> </a:t>
            </a:r>
            <a:r>
              <a:rPr lang="ru-RU" sz="2000" dirty="0"/>
              <a:t>Москвы стала участником </a:t>
            </a:r>
            <a:r>
              <a:rPr lang="ru-RU" sz="2000" dirty="0" smtClean="0"/>
              <a:t>товарищеского матча по хоккею </a:t>
            </a:r>
            <a:r>
              <a:rPr lang="ru-RU" sz="2000" dirty="0"/>
              <a:t>в рамках празднования Дня России. </a:t>
            </a:r>
          </a:p>
          <a:p>
            <a:r>
              <a:rPr lang="ru-RU" sz="2000" dirty="0"/>
              <a:t>Команда Северо-Востока в упорной борьбе одержала победу со счетом – 12:9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29363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01561" y="388209"/>
            <a:ext cx="5726114" cy="4731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defPPr>
              <a:defRPr lang="ru-RU"/>
            </a:defPPr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ТОВАРИЩЕСКИЙ МАТЧ ПО ХОККЕЮ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705850" y="6376451"/>
            <a:ext cx="33528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15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30928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442968"/>
            <a:ext cx="7258050" cy="5765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1851" y="563710"/>
            <a:ext cx="6724650" cy="379412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ПАТРИОТИЧЕСКИЕ МЕРОПРИЯТИЯ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6" b="7107"/>
          <a:stretch/>
        </p:blipFill>
        <p:spPr>
          <a:xfrm>
            <a:off x="446148" y="1092116"/>
            <a:ext cx="4088706" cy="2132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91251" y="3278924"/>
            <a:ext cx="3598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2015г. - круглый </a:t>
            </a:r>
            <a:r>
              <a:rPr lang="ru-RU" sz="1600" dirty="0">
                <a:ea typeface="Times New Roman" panose="02020603050405020304" pitchFamily="18" charset="0"/>
              </a:rPr>
              <a:t>стол </a:t>
            </a:r>
            <a:r>
              <a:rPr lang="ru-RU" sz="1600" dirty="0" smtClean="0">
                <a:ea typeface="Times New Roman" panose="02020603050405020304" pitchFamily="18" charset="0"/>
              </a:rPr>
              <a:t>«</a:t>
            </a:r>
            <a:r>
              <a:rPr lang="ru-RU" sz="1600" dirty="0">
                <a:ea typeface="Times New Roman" panose="02020603050405020304" pitchFamily="18" charset="0"/>
              </a:rPr>
              <a:t>Битва за Сталинград: умереть, чтобы выжить»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3707" y="2823132"/>
            <a:ext cx="7488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2016г. – урок мужества с участием представителей  РОО «Севастопольское </a:t>
            </a:r>
            <a:r>
              <a:rPr lang="ru-RU" sz="1600" dirty="0">
                <a:ea typeface="Times New Roman" panose="02020603050405020304" pitchFamily="18" charset="0"/>
              </a:rPr>
              <a:t>Землячество»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82256" y="252877"/>
            <a:ext cx="3208713" cy="2319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10850" b="28428"/>
          <a:stretch/>
        </p:blipFill>
        <p:spPr>
          <a:xfrm>
            <a:off x="4846016" y="630693"/>
            <a:ext cx="3884511" cy="215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39451" b="9071"/>
          <a:stretch/>
        </p:blipFill>
        <p:spPr>
          <a:xfrm>
            <a:off x="289193" y="3957266"/>
            <a:ext cx="4807578" cy="1957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89193" y="6050743"/>
            <a:ext cx="4599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2017г. - </a:t>
            </a:r>
            <a:r>
              <a:rPr lang="ru-RU" sz="1600" dirty="0">
                <a:ea typeface="Times New Roman" panose="02020603050405020304" pitchFamily="18" charset="0"/>
              </a:rPr>
              <a:t>у</a:t>
            </a:r>
            <a:r>
              <a:rPr lang="ru-RU" sz="1600" dirty="0" smtClean="0">
                <a:ea typeface="Times New Roman" panose="02020603050405020304" pitchFamily="18" charset="0"/>
              </a:rPr>
              <a:t>частники  мероприятия «Отечества </a:t>
            </a:r>
            <a:r>
              <a:rPr lang="ru-RU" sz="1600" dirty="0">
                <a:ea typeface="Times New Roman" panose="02020603050405020304" pitchFamily="18" charset="0"/>
              </a:rPr>
              <a:t>славные сыны»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22950" r="32703" b="17107"/>
          <a:stretch/>
        </p:blipFill>
        <p:spPr>
          <a:xfrm>
            <a:off x="5343525" y="3335275"/>
            <a:ext cx="2264257" cy="2202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096771" y="5625799"/>
            <a:ext cx="32486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2019г. – концерт для ветеранов ВС</a:t>
            </a:r>
          </a:p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ко Дню защитника Отечества в рамках местного праздника «Вахта памяти»</a:t>
            </a:r>
            <a:endParaRPr lang="ru-RU" sz="1600" dirty="0"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1" t="28680" r="20679" b="20684"/>
          <a:stretch/>
        </p:blipFill>
        <p:spPr>
          <a:xfrm>
            <a:off x="9019270" y="3524651"/>
            <a:ext cx="980183" cy="1773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t="13525" r="32670" b="15221"/>
          <a:stretch/>
        </p:blipFill>
        <p:spPr>
          <a:xfrm rot="627853">
            <a:off x="9909537" y="3501945"/>
            <a:ext cx="931918" cy="190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21856" r="35185" b="38382"/>
          <a:stretch/>
        </p:blipFill>
        <p:spPr>
          <a:xfrm rot="21134302">
            <a:off x="8062273" y="3515152"/>
            <a:ext cx="1039967" cy="186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2666" r="25364" b="25410"/>
          <a:stretch/>
        </p:blipFill>
        <p:spPr>
          <a:xfrm rot="1003031">
            <a:off x="10724353" y="3675249"/>
            <a:ext cx="993986" cy="184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7995385" y="5565606"/>
            <a:ext cx="385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2018г. – </a:t>
            </a:r>
            <a:r>
              <a:rPr lang="ru-RU" sz="1600" dirty="0">
                <a:ea typeface="Times New Roman" panose="02020603050405020304" pitchFamily="18" charset="0"/>
              </a:rPr>
              <a:t>гости мероприятия для допризывной </a:t>
            </a:r>
            <a:r>
              <a:rPr lang="ru-RU" sz="1600" dirty="0" smtClean="0">
                <a:ea typeface="Times New Roman" panose="02020603050405020304" pitchFamily="18" charset="0"/>
              </a:rPr>
              <a:t>молодёжи</a:t>
            </a:r>
          </a:p>
          <a:p>
            <a:pPr algn="ctr"/>
            <a:r>
              <a:rPr lang="ru-RU" sz="1600" dirty="0" smtClean="0">
                <a:ea typeface="Times New Roman" panose="02020603050405020304" pitchFamily="18" charset="0"/>
              </a:rPr>
              <a:t> в </a:t>
            </a:r>
            <a:r>
              <a:rPr lang="ru-RU" sz="1600" dirty="0">
                <a:ea typeface="Times New Roman" panose="02020603050405020304" pitchFamily="18" charset="0"/>
              </a:rPr>
              <a:t>рамках местного праздника «Готовы встать в строй»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80369" cy="365125"/>
          </a:xfrm>
        </p:spPr>
        <p:txBody>
          <a:bodyPr/>
          <a:lstStyle/>
          <a:p>
            <a:fld id="{EF5951FE-0199-469D-8C0C-D12550FCC0BC}" type="slidenum">
              <a:rPr lang="ru-RU" sz="1800" smtClean="0"/>
              <a:t>16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22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56710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1544" y="482402"/>
            <a:ext cx="6240463" cy="427038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КУЛЬТУРНЫЕ  МЕРОПРИЯТИЯ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531">
            <a:off x="925763" y="1199613"/>
            <a:ext cx="2121295" cy="268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79" y="965510"/>
            <a:ext cx="3168289" cy="2236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23458" y="3288571"/>
            <a:ext cx="452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КОНЕВ Вадим </a:t>
            </a:r>
            <a:r>
              <a:rPr lang="ru-RU" dirty="0" smtClean="0"/>
              <a:t>Константинович (1936-2018)</a:t>
            </a:r>
          </a:p>
          <a:p>
            <a:pPr algn="ctr"/>
            <a:r>
              <a:rPr lang="ru-RU" dirty="0" smtClean="0"/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58" y="1037540"/>
            <a:ext cx="2328667" cy="232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076982" y="6253066"/>
            <a:ext cx="807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Выставка </a:t>
            </a:r>
            <a:r>
              <a:rPr lang="ru-RU" dirty="0" smtClean="0"/>
              <a:t>к </a:t>
            </a:r>
            <a:r>
              <a:rPr lang="ru-RU" dirty="0"/>
              <a:t>70-летию Великой Победы и возвращению Крыма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10188" r="11216" b="8931"/>
          <a:stretch/>
        </p:blipFill>
        <p:spPr>
          <a:xfrm>
            <a:off x="9278881" y="3846713"/>
            <a:ext cx="2225511" cy="2271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13836" r="9203" b="10315"/>
          <a:stretch/>
        </p:blipFill>
        <p:spPr>
          <a:xfrm>
            <a:off x="3480168" y="3847922"/>
            <a:ext cx="2405361" cy="224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6038" r="8952" b="7044"/>
          <a:stretch/>
        </p:blipFill>
        <p:spPr>
          <a:xfrm>
            <a:off x="673421" y="3835205"/>
            <a:ext cx="2231217" cy="225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661" r="11323" b="9057"/>
          <a:stretch/>
        </p:blipFill>
        <p:spPr>
          <a:xfrm>
            <a:off x="6476349" y="3838578"/>
            <a:ext cx="2232223" cy="227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585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17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0768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19747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90" y="3622599"/>
            <a:ext cx="4044468" cy="269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7861" y="598944"/>
            <a:ext cx="6242050" cy="341313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КУЛЬТУРНЫЕ 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3750" r="12130" b="24583"/>
          <a:stretch/>
        </p:blipFill>
        <p:spPr>
          <a:xfrm rot="20999816">
            <a:off x="819071" y="1057310"/>
            <a:ext cx="1864858" cy="24392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5555" r="11192" b="2247"/>
          <a:stretch/>
        </p:blipFill>
        <p:spPr>
          <a:xfrm>
            <a:off x="2507693" y="1010350"/>
            <a:ext cx="1702387" cy="26134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 t="34466" b="30818"/>
          <a:stretch/>
        </p:blipFill>
        <p:spPr>
          <a:xfrm>
            <a:off x="461967" y="3852413"/>
            <a:ext cx="4273210" cy="2586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644298" y="1148290"/>
            <a:ext cx="7308215" cy="230832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Поэтесса Людмила Шершнёва </a:t>
            </a:r>
            <a:r>
              <a:rPr lang="ru-RU" sz="2400" dirty="0" smtClean="0">
                <a:solidFill>
                  <a:schemeClr val="tx1"/>
                </a:solidFill>
                <a:ea typeface="Calibri" panose="020F0502020204030204" pitchFamily="34" charset="0"/>
              </a:rPr>
              <a:t>постоянный участник </a:t>
            </a:r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культурных мероприятий, проводимых администрацией муниципального округа, презентовала у нас свою книгу «Счастливый день. Крымская </a:t>
            </a:r>
            <a:r>
              <a:rPr lang="ru-RU" sz="2400" dirty="0" smtClean="0">
                <a:solidFill>
                  <a:schemeClr val="tx1"/>
                </a:solidFill>
                <a:ea typeface="Calibri" panose="020F0502020204030204" pitchFamily="34" charset="0"/>
              </a:rPr>
              <a:t>весна»,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презентация состоялась в марте 2018 года в районной библиотеке.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r="24954"/>
          <a:stretch/>
        </p:blipFill>
        <p:spPr>
          <a:xfrm>
            <a:off x="4045615" y="3528993"/>
            <a:ext cx="3421985" cy="2805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29708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18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2371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19747"/>
            <a:ext cx="725805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2143" y="502169"/>
            <a:ext cx="8915400" cy="446087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 75-ЛЕТИЮ ПОБЕДЫ В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ВЕЛИКОЙ ОТЕЧЕСТВЕННОЙ ВОЙНЕ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6" y="1361106"/>
            <a:ext cx="5990758" cy="339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t="14649" r="9735"/>
          <a:stretch/>
        </p:blipFill>
        <p:spPr>
          <a:xfrm>
            <a:off x="6402855" y="2910577"/>
            <a:ext cx="5163448" cy="3310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976163" y="1213262"/>
            <a:ext cx="4988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12 марта 2020 года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телемост между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Москвой и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Севастополем в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музее «Легендарный Севастополь» в районе Южное Медведково.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7603" y="4883524"/>
            <a:ext cx="5521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27 апреля 2020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года - «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Не гаснет памяти свеча» в рамках местного праздника «Вахта памяти»,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 участием РОО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«Севастопольское землячество».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35924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19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4736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06" y="535428"/>
            <a:ext cx="6142734" cy="9700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0139" y="558287"/>
            <a:ext cx="5203326" cy="857250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Комплексная программа помощи Черноморскому флоту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85750" y="1645285"/>
            <a:ext cx="5880100" cy="1898015"/>
          </a:xfrm>
        </p:spPr>
        <p:txBody>
          <a:bodyPr>
            <a:noAutofit/>
          </a:bodyPr>
          <a:lstStyle/>
          <a:p>
            <a:pPr marL="2159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- н</a:t>
            </a:r>
            <a:r>
              <a:rPr lang="ru-RU" sz="2000" dirty="0" smtClean="0"/>
              <a:t>аправление гуманитарной помощи</a:t>
            </a:r>
            <a:endParaRPr lang="ru-RU" sz="2000" dirty="0"/>
          </a:p>
          <a:p>
            <a:pPr marL="2159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- ремонт флагмана Черноморского </a:t>
            </a:r>
            <a:r>
              <a:rPr lang="ru-RU" sz="2000" dirty="0" smtClean="0"/>
              <a:t>флота      крейсера «Москва»</a:t>
            </a:r>
            <a:endParaRPr lang="ru-RU" sz="2000" dirty="0"/>
          </a:p>
          <a:p>
            <a:pPr marL="21590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- поддержка ветеранов</a:t>
            </a:r>
            <a:endParaRPr lang="ru-RU" sz="2000" dirty="0"/>
          </a:p>
          <a:p>
            <a:pPr marL="21590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- </a:t>
            </a:r>
            <a:r>
              <a:rPr lang="ru-RU" sz="2000" dirty="0"/>
              <a:t>р</a:t>
            </a:r>
            <a:r>
              <a:rPr lang="ru-RU" sz="2000" dirty="0" smtClean="0"/>
              <a:t>азвитие инфраструктуры города</a:t>
            </a:r>
            <a:endParaRPr lang="ru-RU" sz="2000" dirty="0"/>
          </a:p>
          <a:p>
            <a:pPr marL="2159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- поддержка образования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71475"/>
            <a:ext cx="5365344" cy="33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4962525" y="3836671"/>
            <a:ext cx="5091962" cy="2884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С 1994 по 2014 год Москвой было построено: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- 37 жилых домов;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- 500 000 квадратных метров площадей: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жилые помещения, детский сад, больница.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- в 1999 год основан, 1 сентября 2000 года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</a:rPr>
              <a:t>о</a:t>
            </a:r>
            <a:r>
              <a:rPr lang="ru-RU" sz="2000" dirty="0" smtClean="0">
                <a:solidFill>
                  <a:schemeClr val="tx1"/>
                </a:solidFill>
              </a:rPr>
              <a:t>ткрыт филиал МГУ.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- в 2007 год открыт «Дом Москвы» в Севастополе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6" y="3623887"/>
            <a:ext cx="4154070" cy="2769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11" y="4354868"/>
            <a:ext cx="1885168" cy="1844667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87279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2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8808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\Downloads\Medvedkovo\s120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" y="95250"/>
            <a:ext cx="9923771" cy="6648926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96967" y="3032887"/>
            <a:ext cx="6815669" cy="151553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СПАСИБО </a:t>
            </a:r>
          </a:p>
          <a:p>
            <a:r>
              <a:rPr lang="ru-RU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ЗА ВНИМАНИЕ</a:t>
            </a:r>
            <a:endParaRPr lang="ru-RU" sz="7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52" y="4548419"/>
            <a:ext cx="1454296" cy="1753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7" y="446279"/>
            <a:ext cx="1813352" cy="151544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573215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20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1192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91833"/>
            <a:ext cx="9132570" cy="6825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3828" y="489445"/>
            <a:ext cx="7525702" cy="487362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ОБЛАСТИ МЕЖРЕГИОНАЛЬНОГО СОТРУДНИЧЕСТВА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7212330" y="1633538"/>
            <a:ext cx="4773930" cy="4189412"/>
          </a:xfr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Наука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Культура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Образование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Здравоохранение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Социальное обеспечение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Спорт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Общественные связи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Иные сферы социально-культурной жизни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4023" y="1429508"/>
            <a:ext cx="6448737" cy="483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94538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3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6115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1301"/>
            <a:ext cx="562356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8590" y="712153"/>
            <a:ext cx="4320540" cy="492125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ОТКРЫТИЕ МУЗЕЯ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68630" y="1587835"/>
            <a:ext cx="4877964" cy="2883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6 </a:t>
            </a:r>
            <a:r>
              <a:rPr lang="ru-RU" dirty="0"/>
              <a:t>мая 2006 года </a:t>
            </a:r>
            <a:r>
              <a:rPr lang="ru-RU" dirty="0" smtClean="0"/>
              <a:t>в лицее </a:t>
            </a:r>
            <a:r>
              <a:rPr lang="ru-RU" dirty="0"/>
              <a:t>№1568 им. Пабло </a:t>
            </a:r>
            <a:r>
              <a:rPr lang="ru-RU" dirty="0" smtClean="0"/>
              <a:t>Неруды на проезде Шокальского, 7/2 в Южном Медведково открыт </a:t>
            </a:r>
            <a:r>
              <a:rPr lang="ru-RU" dirty="0"/>
              <a:t>музей «Легендарный Севастополь»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/>
        </p:blipFill>
        <p:spPr>
          <a:xfrm>
            <a:off x="6505575" y="276013"/>
            <a:ext cx="5200650" cy="350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4171859"/>
            <a:ext cx="2526030" cy="2292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 b="14449"/>
          <a:stretch/>
        </p:blipFill>
        <p:spPr>
          <a:xfrm>
            <a:off x="4962524" y="3119119"/>
            <a:ext cx="6190373" cy="336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96081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4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9867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92054"/>
            <a:ext cx="5669280" cy="6823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170" y="472887"/>
            <a:ext cx="4606290" cy="520700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ЭКСПОЗИЦИЯ МУЗЕЯ</a:t>
            </a:r>
            <a:endParaRPr lang="ru-RU" sz="28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" y="4081784"/>
            <a:ext cx="3487189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58" y="524610"/>
            <a:ext cx="3312727" cy="588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80" y="1413471"/>
            <a:ext cx="3447006" cy="228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" y="1413472"/>
            <a:ext cx="3854213" cy="228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97942" y="4033142"/>
            <a:ext cx="4124391" cy="241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196754" y="6492875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5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312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335545"/>
            <a:ext cx="12192000" cy="8309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50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71908" y="477550"/>
            <a:ext cx="9648184" cy="6328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ИССЛЕДОВАТЕЛЬСКАЯ И ПОИСКОВАЯ РАБОТА, ЭКСКУРСИИ, УРОКИ МУЖЕСТВА, ТЕМАТИЧЕСКИЕ ВСТРЕЧИ, ИСТОРИКО-МУЗЫКАЛЬНЫЕ КОНЦЕРТЫ И КРУГЛЫЕ СТОЛЫ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/>
          <a:stretch/>
        </p:blipFill>
        <p:spPr>
          <a:xfrm>
            <a:off x="4009972" y="1704119"/>
            <a:ext cx="4012023" cy="3927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0614" t="17028" r="12089" b="5739"/>
          <a:stretch/>
        </p:blipFill>
        <p:spPr bwMode="auto">
          <a:xfrm>
            <a:off x="7851211" y="1184902"/>
            <a:ext cx="4121048" cy="271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0703" t="18056" r="12969" b="7084"/>
          <a:stretch/>
        </p:blipFill>
        <p:spPr>
          <a:xfrm>
            <a:off x="219016" y="3667631"/>
            <a:ext cx="4076451" cy="2914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4541"/>
          <a:stretch/>
        </p:blipFill>
        <p:spPr>
          <a:xfrm>
            <a:off x="409575" y="1206292"/>
            <a:ext cx="3739082" cy="219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2"/>
          <a:stretch/>
        </p:blipFill>
        <p:spPr>
          <a:xfrm>
            <a:off x="7664442" y="4025637"/>
            <a:ext cx="3931880" cy="243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9059" y="6399212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6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2159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91376"/>
            <a:ext cx="7417753" cy="7614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2890" y="391717"/>
            <a:ext cx="7154863" cy="655637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ТЕЛЕМОСТ </a:t>
            </a:r>
            <a:b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ЮЖНОЕ МЕДВЕДКОВО – СЕВАСТОПОЛЬ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34316" y="1242060"/>
            <a:ext cx="4697730" cy="199485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200" dirty="0" smtClean="0"/>
              <a:t>Отзвуком Крымской весны в Южном Медведково стал первый телемост с Севастополем, </a:t>
            </a:r>
            <a:r>
              <a:rPr lang="ru-RU" sz="2200" dirty="0"/>
              <a:t>который </a:t>
            </a:r>
            <a:r>
              <a:rPr lang="ru-RU" sz="2200" dirty="0" smtClean="0"/>
              <a:t>прошел</a:t>
            </a:r>
            <a:br>
              <a:rPr lang="ru-RU" sz="2200" dirty="0" smtClean="0"/>
            </a:br>
            <a:r>
              <a:rPr lang="ru-RU" sz="2200" b="1" dirty="0" smtClean="0">
                <a:solidFill>
                  <a:srgbClr val="FF0000"/>
                </a:solidFill>
              </a:rPr>
              <a:t>8 </a:t>
            </a:r>
            <a:r>
              <a:rPr lang="ru-RU" sz="2200" b="1" dirty="0">
                <a:solidFill>
                  <a:srgbClr val="FF0000"/>
                </a:solidFill>
              </a:rPr>
              <a:t>мая 2014 года  </a:t>
            </a:r>
            <a:r>
              <a:rPr lang="ru-RU" sz="2200" dirty="0" smtClean="0"/>
              <a:t>прямо на праздничной площадке большого уличного мероприятия, посвященного Дню Победы.</a:t>
            </a:r>
          </a:p>
          <a:p>
            <a:pPr marL="0" indent="0">
              <a:lnSpc>
                <a:spcPct val="110000"/>
              </a:lnSpc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18" y="567595"/>
            <a:ext cx="3078347" cy="6847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40362" r="12170" b="29580"/>
          <a:stretch/>
        </p:blipFill>
        <p:spPr>
          <a:xfrm>
            <a:off x="309055" y="3653418"/>
            <a:ext cx="7965246" cy="278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8379" r="1621" b="6911"/>
          <a:stretch/>
        </p:blipFill>
        <p:spPr>
          <a:xfrm>
            <a:off x="4850404" y="1052855"/>
            <a:ext cx="3338172" cy="2074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19" y="1237638"/>
            <a:ext cx="3078346" cy="52044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69905400"/>
              </p:ext>
            </p:extLst>
          </p:nvPr>
        </p:nvGraphicFramePr>
        <p:xfrm>
          <a:off x="9525" y="3158404"/>
          <a:ext cx="5829300" cy="3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60365" y="6437506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7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079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372980"/>
            <a:ext cx="992124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480" y="457175"/>
            <a:ext cx="7043420" cy="465138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ТЕЛЕМОСТ ЮЖНОЕ МЕДВЕДКОВО – СЕВАСТОПОЛЬ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3672" y="1224143"/>
            <a:ext cx="4644072" cy="2676240"/>
          </a:xfrm>
          <a:ln>
            <a:noFill/>
          </a:ln>
          <a:effectLst>
            <a:outerShdw blurRad="149987" dist="250190" dir="846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Ветераны с обеих сторон поздравляли друг друга с Днем Победы, </a:t>
            </a:r>
            <a:r>
              <a:rPr lang="ru-RU" sz="2400" dirty="0" smtClean="0"/>
              <a:t>передавали </a:t>
            </a:r>
            <a:r>
              <a:rPr lang="ru-RU" sz="2400" dirty="0"/>
              <a:t>приветствия </a:t>
            </a:r>
            <a:r>
              <a:rPr lang="ru-RU" sz="2400" dirty="0" smtClean="0"/>
              <a:t>знакомым</a:t>
            </a:r>
            <a:r>
              <a:rPr lang="ru-RU" sz="2400" dirty="0"/>
              <a:t>, и все были единодушны в чувстве радости воссоединения Крыма с </a:t>
            </a:r>
            <a:r>
              <a:rPr lang="ru-RU" sz="2400" dirty="0" smtClean="0"/>
              <a:t>Россией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5230" r="7817" b="8015"/>
          <a:stretch/>
        </p:blipFill>
        <p:spPr>
          <a:xfrm>
            <a:off x="4552757" y="3974338"/>
            <a:ext cx="3173175" cy="219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36424" r="16424" b="22108"/>
          <a:stretch/>
        </p:blipFill>
        <p:spPr>
          <a:xfrm>
            <a:off x="4749281" y="935457"/>
            <a:ext cx="7109344" cy="2850656"/>
          </a:xfrm>
          <a:prstGeom prst="rect">
            <a:avLst/>
          </a:prstGeom>
          <a:ln>
            <a:noFill/>
          </a:ln>
          <a:effectLst>
            <a:outerShdw blurRad="190500" sx="1000" sy="1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8" y="3376935"/>
            <a:ext cx="3857047" cy="315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4467" b="25019"/>
          <a:stretch/>
        </p:blipFill>
        <p:spPr>
          <a:xfrm>
            <a:off x="7906329" y="3974338"/>
            <a:ext cx="3821626" cy="220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89973272"/>
              </p:ext>
            </p:extLst>
          </p:nvPr>
        </p:nvGraphicFramePr>
        <p:xfrm>
          <a:off x="6958156" y="3376935"/>
          <a:ext cx="4604812" cy="273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Скругленный прямоугольник 4"/>
          <p:cNvSpPr txBox="1"/>
          <p:nvPr/>
        </p:nvSpPr>
        <p:spPr>
          <a:xfrm>
            <a:off x="4390832" y="6238936"/>
            <a:ext cx="7467793" cy="423096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</a:rPr>
              <a:t>Воссоединение Крыма с Россией – 18 марта </a:t>
            </a:r>
            <a:r>
              <a:rPr lang="ru-RU" sz="2400" dirty="0" smtClean="0">
                <a:solidFill>
                  <a:schemeClr val="tx1"/>
                </a:solidFill>
              </a:rPr>
              <a:t>2014 года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37431" y="6450484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8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3023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29686"/>
            <a:ext cx="7783830" cy="656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6240" y="429686"/>
            <a:ext cx="5885304" cy="587584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ПОДПИСАНИЕ СОГЛАШЕНИЯ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3162299"/>
            <a:ext cx="2293313" cy="3019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/>
          <a:stretch/>
        </p:blipFill>
        <p:spPr>
          <a:xfrm>
            <a:off x="325755" y="1344930"/>
            <a:ext cx="2964885" cy="394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757768"/>
            <a:ext cx="6754359" cy="565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92758" y="6414224"/>
            <a:ext cx="2743200" cy="365125"/>
          </a:xfrm>
        </p:spPr>
        <p:txBody>
          <a:bodyPr/>
          <a:lstStyle/>
          <a:p>
            <a:fld id="{EF5951FE-0199-469D-8C0C-D12550FCC0BC}" type="slidenum">
              <a:rPr lang="ru-RU" sz="1800" b="1" smtClean="0"/>
              <a:t>9</a:t>
            </a:fld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1838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</TotalTime>
  <Words>627</Words>
  <Application>Microsoft Office PowerPoint</Application>
  <PresentationFormat>Широкоэкранный</PresentationFormat>
  <Paragraphs>91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Комплексная программа помощи Черноморскому флоту</vt:lpstr>
      <vt:lpstr>ОБЛАСТИ МЕЖРЕГИОНАЛЬНОГО СОТРУДНИЧЕСТВА</vt:lpstr>
      <vt:lpstr>ОТКРЫТИЕ МУЗЕЯ</vt:lpstr>
      <vt:lpstr>ЭКСПОЗИЦИЯ МУЗЕЯ</vt:lpstr>
      <vt:lpstr>Презентация PowerPoint</vt:lpstr>
      <vt:lpstr>ТЕЛЕМОСТ  ЮЖНОЕ МЕДВЕДКОВО – СЕВАСТОПОЛЬ</vt:lpstr>
      <vt:lpstr>ТЕЛЕМОСТ ЮЖНОЕ МЕДВЕДКОВО – СЕВАСТОПОЛЬ</vt:lpstr>
      <vt:lpstr>ПОДПИСАНИЕ СОГЛАШЕНИЯ</vt:lpstr>
      <vt:lpstr>Презентация PowerPoint</vt:lpstr>
      <vt:lpstr>ОБМЕН ДЕЛЕГАЦИЯМИ (г. Москва)</vt:lpstr>
      <vt:lpstr>ОБМЕН ДЕЛЕГАЦИЯМИ (г. Севастополь)</vt:lpstr>
      <vt:lpstr>Презентация PowerPoint</vt:lpstr>
      <vt:lpstr>Презентация PowerPoint</vt:lpstr>
      <vt:lpstr>Презентация PowerPoint</vt:lpstr>
      <vt:lpstr>ПАТРИОТИЧЕСКИЕ МЕРОПРИЯТИЯ</vt:lpstr>
      <vt:lpstr>КУЛЬТУРНЫЕ  МЕРОПРИЯТИЯ</vt:lpstr>
      <vt:lpstr>КУЛЬТУРНЫЕ  МЕРОПРИЯТИЯ</vt:lpstr>
      <vt:lpstr>К 75-ЛЕТИЮ ПОБЕДЫ В ВЕЛИКОЙ ОТЕЧЕСТВЕННОЙ ВОЙНЕ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ИСТОРИЧЕСКАЯ СВЯЗЬ</dc:title>
  <dc:creator>U021</dc:creator>
  <cp:lastModifiedBy>U021</cp:lastModifiedBy>
  <cp:revision>336</cp:revision>
  <dcterms:created xsi:type="dcterms:W3CDTF">2020-02-03T09:41:42Z</dcterms:created>
  <dcterms:modified xsi:type="dcterms:W3CDTF">2020-02-27T10:44:22Z</dcterms:modified>
</cp:coreProperties>
</file>