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1" r:id="rId3"/>
    <p:sldId id="302" r:id="rId4"/>
    <p:sldId id="303" r:id="rId5"/>
    <p:sldId id="304" r:id="rId6"/>
    <p:sldId id="305" r:id="rId7"/>
    <p:sldId id="307" r:id="rId8"/>
    <p:sldId id="313" r:id="rId9"/>
    <p:sldId id="315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7" r:id="rId20"/>
    <p:sldId id="329" r:id="rId21"/>
    <p:sldId id="330" r:id="rId22"/>
    <p:sldId id="331" r:id="rId23"/>
    <p:sldId id="332" r:id="rId24"/>
    <p:sldId id="334" r:id="rId25"/>
    <p:sldId id="335" r:id="rId26"/>
    <p:sldId id="282" r:id="rId27"/>
  </p:sldIdLst>
  <p:sldSz cx="12192000" cy="6858000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75666" autoAdjust="0"/>
  </p:normalViewPr>
  <p:slideViewPr>
    <p:cSldViewPr snapToGrid="0">
      <p:cViewPr>
        <p:scale>
          <a:sx n="74" d="100"/>
          <a:sy n="74" d="100"/>
        </p:scale>
        <p:origin x="-5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947"/>
    </p:cViewPr>
  </p:outlineViewPr>
  <p:notesTextViewPr>
    <p:cViewPr>
      <p:scale>
        <a:sx n="1" d="1"/>
        <a:sy n="1" d="1"/>
      </p:scale>
      <p:origin x="0" y="7206"/>
    </p:cViewPr>
  </p:notesTextViewPr>
  <p:sorterViewPr>
    <p:cViewPr>
      <p:scale>
        <a:sx n="66" d="100"/>
        <a:sy n="66" d="100"/>
      </p:scale>
      <p:origin x="0" y="11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0EA016-16A3-4274-92F2-CC4AAB6F6F02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C130F7-DD07-4786-B7EC-B2F8FA788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30E446-0BC6-4BAA-A96C-01BC14ED6868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B392C2-3BF6-47C0-88CB-12B88D23F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C4CC09-3570-4A64-B091-FC0A0E4F156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 </a:t>
            </a:r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51DF21-C4B3-497C-9CD7-87A390053F8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029CBF-3976-4C15-82ED-E4DE7AC70CE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Женская консультация филиала №3 ГП №107 обслуживает 45291 женского населения. Среднее количество женщин на акушерско-гинекологическом участке 6469. По штатному расписанию в отделении 12,75 ставок врачей, 12,75 ставок акушерок, развернуто 8 участков, физических лиц: 7 врачей акушеров-гинекологов,7 акушерок, врач терапевт для беременных, заведующая женской консультацией, старшая акушерка. Укомплектованность кадров  62%. Все врачи и акушерки  имеют сертификаты. Три врача и одна акушерка имеют категории.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 В женской консультации развернуто четыре кабинета для приема пациентов, манипуляционная, где проводятся диагностические и лечебные манипуляции            (</a:t>
            </a:r>
            <a:r>
              <a:rPr lang="ru-RU" dirty="0" err="1" smtClean="0"/>
              <a:t>кольпоскопия</a:t>
            </a:r>
            <a:r>
              <a:rPr lang="ru-RU" dirty="0" smtClean="0"/>
              <a:t>, биопсия шейки матки, радиоволновое лечение шейки матки, аспирационная биопсия, введение и удаление ВМС).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 Отделение оснащено необходимым оборудованием. В манипуляционной имеется </a:t>
            </a:r>
            <a:r>
              <a:rPr lang="ru-RU" dirty="0" err="1" smtClean="0"/>
              <a:t>фотокольпоскоп</a:t>
            </a:r>
            <a:r>
              <a:rPr lang="ru-RU" dirty="0" smtClean="0"/>
              <a:t> с видеосистемой для диагностики заболеваний шейки матки,  и  прибор для радиохирургического лечения шейки матки. В кабинете КТГ - два фетальных монитора для проведения КТГ беременным, в каждом кабинете для приема имеются </a:t>
            </a:r>
            <a:r>
              <a:rPr lang="ru-RU" dirty="0" err="1" smtClean="0"/>
              <a:t>кольпоскопы</a:t>
            </a:r>
            <a:r>
              <a:rPr lang="ru-RU" dirty="0" smtClean="0"/>
              <a:t>, фетальные портативные </a:t>
            </a:r>
            <a:r>
              <a:rPr lang="ru-RU" dirty="0" err="1" smtClean="0"/>
              <a:t>допплеры</a:t>
            </a:r>
            <a:r>
              <a:rPr lang="ru-RU" dirty="0" smtClean="0"/>
              <a:t> для регистрации сердцебиения плода у беременных, электронные весы, ростомеры, смотровые лампы, гинекологические кресла, ширмы и кушетки. Кабинет УЗИ оснащен современным ультразвуковым сканером.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Для оказания юридической помощи беременным в консультации организован еженедельный прием юриста. Беременных и гинекологических больных, оказавшихся в трудной жизненной ситуации, врачи женской консультации направляют в отделение медико-социальной помощи </a:t>
            </a:r>
            <a:r>
              <a:rPr lang="ru-RU" dirty="0" err="1" smtClean="0"/>
              <a:t>ЦПСиР</a:t>
            </a:r>
            <a:r>
              <a:rPr lang="ru-RU" dirty="0" smtClean="0"/>
              <a:t> №3. В 2014 году в отделение медико-социальной помощи было направлено 158 женщин.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  Для проведения </a:t>
            </a:r>
            <a:r>
              <a:rPr lang="ru-RU" dirty="0" err="1" smtClean="0"/>
              <a:t>психо</a:t>
            </a:r>
            <a:r>
              <a:rPr lang="ru-RU" dirty="0" smtClean="0"/>
              <a:t>- профилактической подготовки к родам с беременными проводятся занятия в школе материнства. Школа для беременных  проводится каждую субботу в 13.00.  За 2014год  проведено 50 школ, присутствовало 510 беременных.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  В отделении еженедельно проводятся врачебно сестринские конференции по четвергам в 13.30. на темы: изучение нормативной документации, приказов, разборы случаев перинатальной смертности, разборы обращений граждан, тематические конференции  по актуальным  заболеваниям у беременных и гинекологических пациентов. </a:t>
            </a:r>
            <a:endParaRPr lang="ru-RU" dirty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5F34E8-4B58-461F-8ED3-7489775E227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В целях улучшения качества оказываемой медицинской помощи в отделении проводится замена устаревшего оборудования (смотровые лампы, ширмы, кушетки, гинекологические кресла).  </a:t>
            </a:r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F7B167-6DF2-4A62-8B52-69312BB6B1D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 2014 году проведено в поликлинике всего 914 операций, после капитального ремонта начала работать хирургическая операционная, операции на женских половых органах и в полости рта по сравнению с прошлым 2013 годом снизились.</a:t>
            </a:r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2A1585-BADA-4B30-A6EE-9DAC69A13BD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="1" smtClean="0"/>
              <a:t>Комментарий:</a:t>
            </a:r>
            <a:r>
              <a:rPr lang="ru-RU" smtClean="0"/>
              <a:t> Анализируя число участников и инвалидов ВОВ, отмечается ежегодная естественная убыль данного контингента. Все участники и инвалиды ВОВ ежегодно проходят углубленную диспансеризацию в поликлинике, на дому или в госпитале Ветеранов ВОВ № 3, а так же направляются на санаторно-курортное лечение.  </a:t>
            </a:r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6F238-C9FF-4334-860C-3E974E6DB0D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="1" smtClean="0"/>
              <a:t>Комментарий:</a:t>
            </a:r>
            <a:r>
              <a:rPr lang="ru-RU" smtClean="0"/>
              <a:t> Анализируя</a:t>
            </a:r>
            <a:r>
              <a:rPr lang="ru-RU" b="1" smtClean="0"/>
              <a:t> </a:t>
            </a:r>
            <a:r>
              <a:rPr lang="ru-RU" smtClean="0"/>
              <a:t>численность инвалидов, состоящих на учете в поликлинике, в 2014 году отмечается незначительное увеличение общего числа инвалидов среди взрослых лиц, в первую очередь за счет увеличения числа пациентов со 2-й группой инвалидности, на фоне роста общего числа детей-инвалидов, за счет числа детей с 3-й группой инвалидности. 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52EE22-FCF5-4C8A-85AB-8BE42E5CB9B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="1" smtClean="0"/>
              <a:t>Комментарий:</a:t>
            </a:r>
            <a:r>
              <a:rPr lang="ru-RU" smtClean="0"/>
              <a:t> Анализируя деятельность кабинета медицинской профилактики следует отметить некоторое увеличение числа прошедших обучение в школах здоровья по сахарному диабету и артериальной гипертензии и уменьшение числа прошедших обучения в школе беременных,</a:t>
            </a:r>
          </a:p>
          <a:p>
            <a:pPr>
              <a:spcBef>
                <a:spcPct val="0"/>
              </a:spcBef>
            </a:pPr>
            <a:r>
              <a:rPr lang="ru-RU" smtClean="0"/>
              <a:t>т.к. часть пациенток женской консультации поликлиники проходили обучение в школе беременных при Центре планирования семьи и репродукции №3, открытой в 2012 году. </a:t>
            </a:r>
          </a:p>
          <a:p>
            <a:pPr>
              <a:spcBef>
                <a:spcPct val="0"/>
              </a:spcBef>
            </a:pPr>
            <a:r>
              <a:rPr lang="ru-RU" smtClean="0"/>
              <a:t>Число пациентов с факторами риска развития сердечно-сосудистых заболеваний, больных хронической сердечно-сосудистой патологией, часто обращающихся в СМП и ОНМП, работающих пациентов с гипертонической болезнью и подростков с артериальной гипертензией обученных в Школе по артериальной гипертензии ежегодно растет. </a:t>
            </a:r>
          </a:p>
          <a:p>
            <a:pPr>
              <a:spcBef>
                <a:spcPct val="0"/>
              </a:spcBef>
            </a:pPr>
            <a:r>
              <a:rPr lang="ru-RU" smtClean="0"/>
              <a:t>В 2014 году в поликлинике начала работу школа остеопороза.</a:t>
            </a:r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C740F5-99B2-4AD5-ACF4-EAA577B9589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Работа дневного стационара</a:t>
            </a:r>
          </a:p>
          <a:p>
            <a:pPr>
              <a:spcBef>
                <a:spcPct val="0"/>
              </a:spcBef>
            </a:pPr>
            <a:r>
              <a:rPr lang="ru-RU" smtClean="0"/>
              <a:t>После капитального ремонта поликлиники в 2014 году дневной стационар возобновил свою работу. В настоящее время в поликлинике открыто 13 койко-мест, которые работают в 2 смены. Койки-места имеют следующий профиль: хирургический и терапевтический. </a:t>
            </a:r>
          </a:p>
          <a:p>
            <a:pPr>
              <a:spcBef>
                <a:spcPct val="0"/>
              </a:spcBef>
            </a:pPr>
            <a:r>
              <a:rPr lang="ru-RU" smtClean="0"/>
              <a:t>В дневном стационаре работает 7 терапевтических койки, на которых в 2014 году пролечено 589 человек и 6 коек хирургических, пролечено 86 человек</a:t>
            </a:r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64DEC4-3A71-409D-8957-81943B1899B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работа ПИЛИ (ПОДКАМИССИИ ПО ИЗУЧЕНИЮ ЛЕТАЛЬНЫХ ИСХОДОВ)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               За 2014 год, по результатам проведенного внутреннего контроля качества и безопасности медицинской деятельности, можно считать работу филиала № 3 в целом удовлетворительной. Медицинская помощь оказывалась качественно, сопровождалась единичными дефектами, которые не привели к ухудшению состояния здоровья пациентов.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       Для улучшения качества лечебно-диагностической работы поликлиники  администрация </a:t>
            </a:r>
            <a:r>
              <a:rPr lang="ru-RU" dirty="0" err="1" smtClean="0"/>
              <a:t>рассмотривает</a:t>
            </a:r>
            <a:r>
              <a:rPr lang="ru-RU" dirty="0" smtClean="0"/>
              <a:t> возможные способы укомплектования имеющегося штатного расписания врачами и медсестрами, в первую очередь участковыми терапевтами  по аналогии с другими организациями округа, в частности возможность предоставления общежитий  для специалистов медицинского профиля, что является фундаментальным фактором для улучшения качества оказания медицинской помощи в округе.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F30565-FA8C-4780-B534-CB58D70270C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="1" smtClean="0"/>
              <a:t>2 слайд</a:t>
            </a:r>
            <a:r>
              <a:rPr lang="ru-RU" smtClean="0"/>
              <a:t>. </a:t>
            </a:r>
          </a:p>
          <a:p>
            <a:pPr>
              <a:spcBef>
                <a:spcPct val="0"/>
              </a:spcBef>
            </a:pPr>
            <a:r>
              <a:rPr lang="ru-RU" smtClean="0"/>
              <a:t>Филиал № 3 Городской поликлиники № 107 обслуживает население района «Медведково» Северо-восточного административного округа города Москвы. Район обслуживания поликлиники разделен на 24</a:t>
            </a:r>
            <a:r>
              <a:rPr lang="en-US" smtClean="0"/>
              <a:t> </a:t>
            </a:r>
            <a:r>
              <a:rPr lang="ru-RU" smtClean="0"/>
              <a:t>терапевтических участков, объединенных в 2 терапевтических отделения. Поликлиника осуществляет лечебно-профилактическую помощь взрослому населению в количестве </a:t>
            </a:r>
            <a:r>
              <a:rPr lang="en-US" smtClean="0"/>
              <a:t>43751 </a:t>
            </a:r>
            <a:r>
              <a:rPr lang="ru-RU" smtClean="0"/>
              <a:t>человек</a:t>
            </a:r>
            <a:r>
              <a:rPr lang="en-US" smtClean="0"/>
              <a:t>f</a:t>
            </a:r>
            <a:r>
              <a:rPr lang="ru-RU" smtClean="0"/>
              <a:t>, 76 инвалидов и участников Великой Отечественной войны.</a:t>
            </a:r>
          </a:p>
          <a:p>
            <a:pPr>
              <a:spcBef>
                <a:spcPct val="0"/>
              </a:spcBef>
            </a:pPr>
            <a:r>
              <a:rPr lang="ru-RU" smtClean="0"/>
              <a:t>На закрепленной к поликлинике территории находятся школы, детские сады, Технологический колледж, Центр детского творчества, два детских дома, две библиотеки, аптеки, ряд предприятий торгового и коммунального обслуживания ,хлебокомбинат «ПЕККО», завод железобетонных конструкций «МОККОН» , лосиноостровский кирпичный завод.</a:t>
            </a:r>
          </a:p>
          <a:p>
            <a:pPr>
              <a:spcBef>
                <a:spcPct val="0"/>
              </a:spcBef>
            </a:pPr>
            <a:r>
              <a:rPr lang="ru-RU" smtClean="0"/>
              <a:t>Поликлиника размещается в 4-х этажном здании постройки 1966 года. Здание общей площадью 3305,6 кв.м. Плановая мощность составляет 750 человек в смену, прием ведется в две смены по 16 специальностям. Район разделен на 24 терапевтических участков, объединенных в два терапевтических участка.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4AF2C4-95D3-4675-93C3-82C2D87D3EE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Внедрение системы внутреннего контроля качества и безопасности медицинской помощи в филиале на основе разработанных внутренних нормативных актов и форм документов крайне эффективно как с точки зрения повышения качества медицинской помощи, так и для принятия соответствующих управленческих решений.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Мероприятия, проведенные в 2014 году, дали положительные результаты по сравнению с 2013 годом и способствовали оптимизации взаимодействия отделений и улучшению качества оказания медицинской помощи. По результатам внутреннего контроля качества и безопасности медицинской деятельности проводится анализ и готовится аналитическая справка, где указываются дефекты и корректирующие мероприятия, проводится врачебно-сестринская конференция.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Диагностические мероприятия 	109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Постановка диагноза 	76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Лечебно-профилактические мероприятия 	56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Сроки оказания 	37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Оформление документации 	169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Случаев летальных исходов с дефектами  	9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Случаи первичного выхода на инвалидность лиц трудоспособного возраста 	2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Случаи заболевания со значительными (более 50% от средних) удлиненными сроками лечения 	6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Случаи расхождения диагноза поликлиники и патологоанатомических отделений 	1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Случаи, сопровождающиеся жалобами пациентов  	2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Дефекты медпомощи, выявленные контролирующими органами 	10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63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DFDFFF-E5E5-4C8E-82DB-F5437B769D3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 связи с капитальным ремонтом ЕМИАС в филиале № 3 не введена в эксплуатацию, поэтому направление пациентов на консультацию врачей 2 уровня по системе «врач-врач» невозможно. В связи с этим амбулаторным центром выделяются талоны-направления на бумажном носителе. Количество талонов не является постоянной величиной. Амбулаторным центром выделяется количество талонов, соответствующее запрашиваемым филиалом № 3 количеством по средствам «заявки</a:t>
            </a:r>
          </a:p>
          <a:p>
            <a:pPr>
              <a:spcBef>
                <a:spcPct val="0"/>
              </a:spcBef>
            </a:pPr>
            <a:r>
              <a:rPr lang="ru-RU" smtClean="0"/>
              <a:t>Количество талонов колеблется в зависимости от доступности данного специалиста или метода исследования в филиале (отпуск, загруженность).</a:t>
            </a:r>
          </a:p>
          <a:p>
            <a:pPr>
              <a:spcBef>
                <a:spcPct val="0"/>
              </a:spcBef>
            </a:pPr>
            <a:r>
              <a:rPr lang="ru-RU" smtClean="0"/>
              <a:t>Количество выданных талонов колеблется в зависимости от доступности специалиста, либо метода исследования в амбулаторном центре (отпуск специалистов, количество специалистов)</a:t>
            </a:r>
          </a:p>
          <a:p>
            <a:pPr>
              <a:spcBef>
                <a:spcPct val="0"/>
              </a:spcBef>
            </a:pPr>
            <a:r>
              <a:rPr lang="ru-RU" smtClean="0"/>
              <a:t>В таблице приведено распределение сумм талонов на 12 месяцев 2013 г.</a:t>
            </a:r>
          </a:p>
          <a:p>
            <a:pPr>
              <a:spcBef>
                <a:spcPct val="0"/>
              </a:spcBef>
            </a:pPr>
            <a:r>
              <a:rPr lang="ru-RU" smtClean="0"/>
              <a:t>Как можно заметить из таблицы количество талонов различно в каждом месяце: в летние месяцы наблюдается уменьшение потребности.</a:t>
            </a:r>
          </a:p>
          <a:p>
            <a:pPr>
              <a:spcBef>
                <a:spcPct val="0"/>
              </a:spcBef>
            </a:pPr>
            <a:r>
              <a:rPr lang="ru-RU" smtClean="0"/>
              <a:t> </a:t>
            </a:r>
          </a:p>
          <a:p>
            <a:pPr>
              <a:spcBef>
                <a:spcPct val="0"/>
              </a:spcBef>
            </a:pPr>
            <a:r>
              <a:rPr lang="ru-RU" smtClean="0"/>
              <a:t>	Указанные данные сверяются следующими журналами: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smtClean="0"/>
              <a:t>Журнал учета талонов 2 уровня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smtClean="0"/>
              <a:t>Журнал направленных на 2 уровень пациентов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83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E757FF-81DD-48A8-9F1E-1F08D5F14A2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Льготное обеспечение средствами технической реабилитации инвалидов по слуху осуществляется через БМСЭ где разрабатывается ИПР на все необходимые пациенту ТСР. Плохо слышащие пациенты, не являющиеся инвалидами по слуху, направляются на консультацию в сурдологический центр, где они могут быть обеспечены слуховыми аппаратами бесплатно  если в этом есть необходимость. Пациенты, нуждающиеся в зубопротезировании, направляются  нашим филиалом в  ГБУЗ стоматологическую поликлинику № 32 ДЗМ. Инвалидам зубопротезирование проводится бесплатно.</a:t>
            </a:r>
          </a:p>
          <a:p>
            <a:pPr>
              <a:spcBef>
                <a:spcPct val="0"/>
              </a:spcBef>
            </a:pPr>
            <a:r>
              <a:rPr lang="ru-RU" smtClean="0"/>
              <a:t>    Пациенты, имеющие группу инвалидности по зрению, также направляются в БМСЭ  для разработки ИПР на ТСР.  </a:t>
            </a:r>
          </a:p>
        </p:txBody>
      </p:sp>
      <p:sp>
        <p:nvSpPr>
          <p:cNvPr id="604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D0620-C47B-4293-A23F-FCAF382EB16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Несмотря на трудности, возникшие в результате проводимого капитального ремонта, медицинское обеспечение населения выполнялось в полном объеме.</a:t>
            </a:r>
          </a:p>
          <a:p>
            <a:pPr>
              <a:spcBef>
                <a:spcPct val="0"/>
              </a:spcBef>
            </a:pPr>
            <a:r>
              <a:rPr lang="ru-RU" smtClean="0"/>
              <a:t>Достигнуты показатели по выполнению госзадания в 2014 году на 99%.</a:t>
            </a:r>
          </a:p>
          <a:p>
            <a:pPr>
              <a:spcBef>
                <a:spcPct val="0"/>
              </a:spcBef>
            </a:pPr>
            <a:r>
              <a:rPr lang="ru-RU" smtClean="0"/>
              <a:t>Выполнены задачи по проведению диспансеризации определенных групп населения.</a:t>
            </a:r>
          </a:p>
          <a:p>
            <a:pPr>
              <a:spcBef>
                <a:spcPct val="0"/>
              </a:spcBef>
            </a:pPr>
            <a:r>
              <a:rPr lang="ru-RU" smtClean="0"/>
              <a:t>Выполнены задачи по выполнению целевых программам на 98%.</a:t>
            </a:r>
          </a:p>
          <a:p>
            <a:pPr>
              <a:spcBef>
                <a:spcPct val="0"/>
              </a:spcBef>
            </a:pPr>
            <a:r>
              <a:rPr lang="ru-RU" smtClean="0"/>
              <a:t>Имеет место недоукомплектованность кадрового состава, в первую очередь участковой службы</a:t>
            </a:r>
          </a:p>
          <a:p>
            <a:pPr>
              <a:spcBef>
                <a:spcPct val="0"/>
              </a:spcBef>
            </a:pPr>
            <a:r>
              <a:rPr lang="ru-RU" smtClean="0"/>
              <a:t>Имеющаяся медицинская аппаратура обеспечивает достижение необходимого уровня качества медицинской помощи.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24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AF6AA9-F2CF-4ABF-9846-67AA9A68E97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45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87FC66-7357-4D0E-99D4-F7C6EA4677F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Организация работы в здравпунктах образовательных учреждений, в учреждениях соц. защиты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Для медицинского обеспечения к филиалу №3 прикреплены 2 филиала технологического колледжа №14. В штат зачислены 2 медсестры колледжа №14. Организуют неотложную помощь, вакцинацию и диспансеризацию студентов.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Доступность консультаций врачей и диагностических исследований, организация маршрутизации пациентов, организация системы записи к врачам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Филиал № 3 ГП № 107 осуществляет медицинскую помощь в рамках 1 уровня оказания амбулаторно-поликлинической помощи. В поликлинике осуществляется прием следующими специалистами: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Специалисты с открытой </a:t>
            </a:r>
            <a:r>
              <a:rPr lang="ru-RU" dirty="0" err="1" smtClean="0"/>
              <a:t>самозаписью</a:t>
            </a:r>
            <a:r>
              <a:rPr lang="ru-RU" dirty="0" smtClean="0"/>
              <a:t>: терапевт, хирург, ЛОР, офтальмолог, стоматолог-терапевт, гинеколог, инфекционист.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Запись к данным специалистам в поликлинике осуществляется: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по талонам для первичного приёма в день обращения (талон «день в день»);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запись на плановый приём в журналах </a:t>
            </a:r>
            <a:r>
              <a:rPr lang="ru-RU" dirty="0" err="1" smtClean="0"/>
              <a:t>самозаписи</a:t>
            </a:r>
            <a:r>
              <a:rPr lang="ru-RU" dirty="0" smtClean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-повторное обращение осуществляется по талонам выданным участковым терапевтом или специалистом на последующие дни с формированием списка пациентов в журнале повторного обращения;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Запись к врачам специалистам осуществляется: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талон на первичный приём при неотложных состояниях в день обращения;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запись на плановый приём в журналах </a:t>
            </a:r>
            <a:r>
              <a:rPr lang="ru-RU" dirty="0" err="1" smtClean="0"/>
              <a:t>самозаписи</a:t>
            </a:r>
            <a:r>
              <a:rPr lang="ru-RU" dirty="0" smtClean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повторный приём осуществляется по талонам выданным врачом специалистом на последующие дни с формированием списка пациентов в журнале повторного обращения.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Специалисты с закрытой </a:t>
            </a:r>
            <a:r>
              <a:rPr lang="ru-RU" dirty="0" err="1" smtClean="0"/>
              <a:t>самозаписью</a:t>
            </a:r>
            <a:r>
              <a:rPr lang="ru-RU" dirty="0" smtClean="0"/>
              <a:t>: кардиолог, невролог, эндокринолог, ревматолог, физиотерапевт. А так же на инструментальные исследования (УЗИ, </a:t>
            </a:r>
            <a:r>
              <a:rPr lang="ru-RU" dirty="0" err="1" smtClean="0"/>
              <a:t>рентген-исследования</a:t>
            </a:r>
            <a:r>
              <a:rPr lang="ru-RU" dirty="0" smtClean="0"/>
              <a:t>, ЭЭГ, РЭГ, НМГ, ФВД) и к специалистам отделения </a:t>
            </a:r>
            <a:r>
              <a:rPr lang="ru-RU" dirty="0" err="1" smtClean="0"/>
              <a:t>физиолечения</a:t>
            </a:r>
            <a:r>
              <a:rPr lang="ru-RU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Направления к специалистам с закрытой </a:t>
            </a:r>
            <a:r>
              <a:rPr lang="ru-RU" dirty="0" err="1" smtClean="0"/>
              <a:t>замозаписью</a:t>
            </a:r>
            <a:r>
              <a:rPr lang="ru-RU" dirty="0" smtClean="0"/>
              <a:t>  осуществляет врач-терапевт при наличие показаний, выдавая пациенту талон на определенную дату и время.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Запись к данным специалистам в поликлинике осуществляется: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первичный приём при неотложных состояниях в день обращения, по направлению врача-терапевта;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первичный приём, по направлению врача-терапевта;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-повторное обращение осуществляется по талонам выданным специалистом на последующие дни с формированием списка пациентов в журнале повторного обращения;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Период ожидания пациентом приема врачам-специалистам филиала не превышает 7 дней.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При необходимости врачами поликлиники возможно направление пациентов на 2 уровень оказания амбулаторно-поликлинической помощи- ГП № 107.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	В связи с капитальным ремонтом система ЕМИАС не введена в функционирование в поликлинике. В связи с этим направление пациентов на консультацию специалистов 2 уровня производится с помощью талонов-направлений, в котором указывается дата и время консультации или обследования.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До 15 числа предыдущего месяца администрацией филиала № 3 ГП № 107 производится формирование и направление общей заявки консультаций специалистов 2 уровня, на основании заявок от терапевтических отделений филиала. При поступлении талонов-направлений, врачом-методистом производится распределение талонов-направлений между отделениями и специалистами филиала. При направлении пациентов в амбулаторный центр, врачом производится соответствующая запись в журнале «Направления в  Амбулаторный центр».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При отсутствии необходимого талона-направления пациент вносится врачом-методистом филиала в журнал «Журнал ожидания направлений к специалистам 2 уровня». Период ожидания пациентом приема врачам-специалистам филиала не превышает 14 дней.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 связи с введением данной системы удалось упорядочить и систематизировать работу врачей поликлиники, направления пациентов на 2 уровень оказания амбулаторно-поликлинической помощи. Так же была оптимизирована система распределения и контроля использования талонов к специалистам 1 уровня и талонов-направлений к специалистам 2 уровня.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Развитие материально-технической базы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         </a:t>
            </a:r>
            <a:r>
              <a:rPr lang="ru-RU" dirty="0" smtClean="0"/>
              <a:t>В настоящий момент в филиале № 3 проходит 3-й этап капитального ремонта в рамках программы «Модернизация здравоохранения на 2012-2014 гг.», завершение которого планируется на декабрь 2014 года.  На данном этапе состав работ по ремонту включает в себя 100% замену вентиляции, систем водоснабжения, водоотведения, отопления и электроснабжения, замену окон, установку пожарной сигнализации, а так же, некоторые виды отделочных работ. В период до 2015 года ГУ ПТО КР и С планируется провести утепление фасада, ремонт кровли, 100% отделочных работ, а также благоустройство территории. Срок окончания всех видов работ – декабрь 2014 года. По плану выполнения работ в рамках капитального ремонта закончен ремонт на первом, втором, четвертом этаже, а также на половине площадей подвального помещения.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       Так же близок к завершению ремонт и перепланировка помещения дневного стационара. С 01.01.2014 г. планируется организовать  дневной стационар на 2-а отделения, мужское и женское, по 5-ть коек каждое, всего 10 коек, заканчивается ремонт и перепланировка хирургического отделения. В рамках «Программы  модернизации здравоохранения на 2012-2014 </a:t>
            </a:r>
            <a:r>
              <a:rPr lang="ru-RU" dirty="0" err="1" smtClean="0"/>
              <a:t>гг</a:t>
            </a:r>
            <a:r>
              <a:rPr lang="ru-RU" dirty="0" smtClean="0"/>
              <a:t>» поликлиника оснащается новым оборудованием. В вестибюле 1-го этажа установлены 2- е камеры видеонаблюдения. Полностью закончен ремонт в КДЛ, КДК, смотровом кабинете, кабинете мед. статистики, кабинете функциональной диагностики (спирографии, электромиографии, РЭГ, УЗИ, гинекологи Ф.Т.О. стоматологическом отделении, административном крыле). В настоящее время система электронной </a:t>
            </a:r>
            <a:r>
              <a:rPr lang="ru-RU" dirty="0" err="1" smtClean="0"/>
              <a:t>самозаписи</a:t>
            </a:r>
            <a:r>
              <a:rPr lang="ru-RU" dirty="0" smtClean="0"/>
              <a:t> не внедрена ввиду проведения капитального ремонта и реконструкции ряда площадей, планируется введение системы ЕМИАС после окончания ремонта в декабре 2014 года.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По окончанию 3 этапа капитального ремонта в поликлинике будет смонтирована структурированная кабельная сеть и внедрена Единая медицинская информационно-аналитическая система с осуществлением записи к врачам через интернет и </a:t>
            </a:r>
            <a:r>
              <a:rPr lang="ru-RU" dirty="0" err="1" smtClean="0"/>
              <a:t>инфоматы</a:t>
            </a:r>
            <a:r>
              <a:rPr lang="ru-RU" dirty="0" smtClean="0"/>
              <a:t>. Будет осуществлена поставка автоматизированных рабочих мест для персонала.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Организация </a:t>
            </a:r>
            <a:r>
              <a:rPr lang="ru-RU" b="1" dirty="0" err="1" smtClean="0"/>
              <a:t>гериатрической</a:t>
            </a:r>
            <a:r>
              <a:rPr lang="ru-RU" b="1" dirty="0" smtClean="0"/>
              <a:t> службы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 начала 2014 года в филиале </a:t>
            </a:r>
            <a:r>
              <a:rPr lang="en-US" dirty="0" smtClean="0"/>
              <a:t>N</a:t>
            </a:r>
            <a:r>
              <a:rPr lang="ru-RU" dirty="0" smtClean="0"/>
              <a:t>3  (</a:t>
            </a:r>
            <a:r>
              <a:rPr lang="ru-RU" dirty="0" err="1" smtClean="0"/>
              <a:t>Гп</a:t>
            </a:r>
            <a:r>
              <a:rPr lang="ru-RU" dirty="0" smtClean="0"/>
              <a:t> 144)  ГБУЗ </a:t>
            </a:r>
            <a:r>
              <a:rPr lang="en-US" dirty="0" smtClean="0"/>
              <a:t>N</a:t>
            </a:r>
            <a:r>
              <a:rPr lang="ru-RU" dirty="0" smtClean="0"/>
              <a:t> 107  функционирует  кабинет геронтологической помощи, который работает 5 дней в неделю </a:t>
            </a:r>
            <a:r>
              <a:rPr lang="ru-RU" dirty="0" err="1" smtClean="0"/>
              <a:t>соответсвенно</a:t>
            </a:r>
            <a:r>
              <a:rPr lang="ru-RU" dirty="0" smtClean="0"/>
              <a:t> штатному расписанию. Обучен специалист по геронтологии .Деятельность кабинета направлена на разработку методов предупреждения старения, сохранения физической и </a:t>
            </a:r>
            <a:r>
              <a:rPr lang="ru-RU" dirty="0" err="1" smtClean="0"/>
              <a:t>интелектуальной</a:t>
            </a:r>
            <a:r>
              <a:rPr lang="ru-RU" dirty="0" smtClean="0"/>
              <a:t> активности пожилых людей, предлагает пациентам современные методы диагностики, лечения и профилактики и реабилитации наиболее частых заболеваний, характерных для пожилого и старческого возраста. Медицинская помощь ориентирована на индивидуальный подход к каждому больному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00339B-A1E2-4500-9224-13E77776410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 структуре поликлиники имеются:</a:t>
            </a:r>
            <a:endParaRPr lang="ru-RU" dirty="0" smtClean="0"/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Клинико-диагностическая лаборатория диагностики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Физиотерапевтическое отделение с залом лечебной физкультуры и лечебного массажа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Рентгенологическое отделение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Отделение профилактики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Женская консультация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Дневной стационар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Стоматологическое отделение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Кабинеты: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Доврачебного контроля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Прививочный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Процедурный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Смотровой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Подростковый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Кардиологический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Хирургический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Неврологический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Отоларингологический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Офтальмологический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Урологический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Ревматологический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Инфекционный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Флюорографический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Медицинской статистики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F499BA-7FF8-428D-9764-16B91EE9468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351FF2-25FB-4000-8D3D-1755CC8C74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            </a:t>
            </a:r>
          </a:p>
          <a:p>
            <a:pPr>
              <a:spcBef>
                <a:spcPct val="0"/>
              </a:spcBef>
            </a:pPr>
            <a:r>
              <a:rPr lang="ru-RU" smtClean="0"/>
              <a:t>  Из приведенной таблицы следует, что население, прикрепленное к поликлинике, за последние 3 года остается прежним, хотя фактически поликлиника обеспечивает медицинскую помощь гораздо большей численности населения: по состоянию на 01.01.2015 г. 4</a:t>
            </a:r>
            <a:r>
              <a:rPr lang="en-US" smtClean="0"/>
              <a:t>3751 </a:t>
            </a:r>
            <a:r>
              <a:rPr lang="ru-RU" smtClean="0"/>
              <a:t>чел., в том числе прикреплено жителей Подмосковья 1320 чел., жителей других регионов  987 чел.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84F3FA-FBE1-4701-B890-BF0797352B2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Посещения в 2014 году в поликлинике снизились из-за переселения  домов  и перекриплению к 218 поликлинике.</a:t>
            </a: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950FE6-D3BC-4E4E-8C9B-12063543AC8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6C902F-DB92-4D38-B322-04CE25C3AF7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5B45CB-D804-4144-A708-BA7B6CC30E8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Из приведенной выше таблицы видно, что в 2014 году увеличилось число заболеваний с 2013 годом по сахарному диабету, ровно в 2 раза увеличился острый инфаркт, имеют тенденцию к  росту инфекционные заболевания, болезни щитовидной железы и мочеполовой системы. По сравнению с 2013  годом уменьшилось количество заболеваний нервной системы  и цереброваскулярных заболеваний, меньше зарегистрировано случаев ишемической болезни сердца. Травм зафиксировано в 2014 году приблизительно одинаковое количество с 2013 годом, из видов травм зарегистрированы 67.5%  бытовых и уличных 32,5%.</a:t>
            </a: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77BAC5-3822-4E25-B16A-62EDE971166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152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763" y="4953000"/>
            <a:ext cx="1219676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6959" y="4832896"/>
              <a:ext cx="7457041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527" y="5135025"/>
              <a:ext cx="9108473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B3443F-5029-46BC-9DC0-6C1BD8B2C1CC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795BB6D-6F73-4735-A39A-A5C7D7C74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B0C52-2AE5-4E45-BAB8-2AD50C091314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F305F-9CC9-427A-9DA2-6AE85AF6C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EDE1B-E6ED-407A-8126-628CCDB75B5D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D4A0C-65E6-4A3F-B2B5-EBF9554CF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8BD77-DF8C-4E18-AFD4-C372B0F0E86B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BCC4-3329-4F5D-B0E5-334B8F0E3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8225" y="3005138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600575" y="3005138"/>
            <a:ext cx="24288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6A76AD-FFB9-4F61-BA03-DC2C17B8AF2D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FEFD5C-44DC-41E8-8F4C-53518DA8E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7072-9EC1-4ADA-B99F-7FE8A0628806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7FD6B-9786-4927-8C8C-A84D2E003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D630CF-016D-489A-A919-9264E2726840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C63E73-C6C7-47C6-BDC0-E655792A2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512E9-639C-421E-B78A-C4590318BB8C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C3A8-4020-4ADF-80FD-A88F6B476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19397-8411-4B15-BA18-18F056F2B923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A119-B2CB-4617-B845-CC6A9F19C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AD7209-C50E-448A-8598-57D97E651EE4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AF27D8-C9B1-4972-8277-96C91D31F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5163" y="5945188"/>
            <a:ext cx="6588125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238" y="4987925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0" y="4987925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7F36EB-BF4C-431E-B5F3-34116E7D7F67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6F30BB-6A2A-4039-90B9-92D466A9C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163" y="5945188"/>
            <a:ext cx="6588125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5" y="6408738"/>
            <a:ext cx="256063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C63884E-8AFB-4E2E-93CB-B9E282E77D35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413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30013" y="6408738"/>
            <a:ext cx="48736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DA375C3-4AFC-41CD-8317-A2E7BF15F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6" r:id="rId2"/>
    <p:sldLayoutId id="2147483978" r:id="rId3"/>
    <p:sldLayoutId id="2147483975" r:id="rId4"/>
    <p:sldLayoutId id="2147483979" r:id="rId5"/>
    <p:sldLayoutId id="2147483974" r:id="rId6"/>
    <p:sldLayoutId id="2147483973" r:id="rId7"/>
    <p:sldLayoutId id="2147483980" r:id="rId8"/>
    <p:sldLayoutId id="2147483981" r:id="rId9"/>
    <p:sldLayoutId id="2147483972" r:id="rId10"/>
    <p:sldLayoutId id="21474839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87681" y="0"/>
            <a:ext cx="10529455" cy="4405745"/>
          </a:xfrm>
        </p:spPr>
        <p:txBody>
          <a:bodyPr>
            <a:noAutofit/>
          </a:bodyPr>
          <a:lstStyle/>
          <a:p>
            <a:pPr algn="ctr" fontAlgn="auto" hangingPunct="0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ОТЧЕТ</a:t>
            </a:r>
            <a:r>
              <a:rPr lang="x-none" sz="4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ru-RU" sz="44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x-none" sz="44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 работе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филиала № 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3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</a:b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(Городская поликлиника № 144) 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ГБУЗ «ГП №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107 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ДЗМ»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ru-RU" sz="44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за 2014 год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3383" y="25752"/>
            <a:ext cx="10972800" cy="90248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Работа врачей  стоматологов за </a:t>
            </a:r>
            <a:r>
              <a:rPr lang="ru-RU" dirty="0" smtClean="0"/>
              <a:t>2014 </a:t>
            </a:r>
            <a:r>
              <a:rPr lang="ru-RU" dirty="0"/>
              <a:t>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81063" y="979488"/>
          <a:ext cx="10142537" cy="228123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80426"/>
                <a:gridCol w="2098871"/>
                <a:gridCol w="2043285"/>
                <a:gridCol w="2620757"/>
              </a:tblGrid>
              <a:tr h="77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Штатное расписание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solidFill>
                            <a:schemeClr val="bg1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Занято ставок</a:t>
                      </a:r>
                      <a:endParaRPr lang="ru-RU" sz="20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Georgia"/>
                          <a:ea typeface="Calibri"/>
                          <a:cs typeface="Times New Roman"/>
                        </a:rPr>
                        <a:t>Физическое лицо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07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Заведующий отделением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Стоматолог-терапевт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Стоматолог-хирург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Georgia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826" name="Диаграмма 5"/>
          <p:cNvGraphicFramePr>
            <a:graphicFrameLocks/>
          </p:cNvGraphicFramePr>
          <p:nvPr/>
        </p:nvGraphicFramePr>
        <p:xfrm>
          <a:off x="5534025" y="3368675"/>
          <a:ext cx="5330825" cy="3243263"/>
        </p:xfrm>
        <a:graphic>
          <a:graphicData uri="http://schemas.openxmlformats.org/presentationml/2006/ole">
            <p:oleObj spid="_x0000_s33826" r:id="rId4" imgW="5328366" imgH="324945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1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813" y="1608138"/>
          <a:ext cx="5737225" cy="3929062"/>
        </p:xfrm>
        <a:graphic>
          <a:graphicData uri="http://schemas.openxmlformats.org/presentationml/2006/ole">
            <p:oleObj spid="_x0000_s35841" r:id="rId4" imgW="5736833" imgH="3926164" progId="Excel.Chart.8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 Женская консультация </a:t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967413" y="1789113"/>
          <a:ext cx="5873750" cy="378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028"/>
                <a:gridCol w="948854"/>
                <a:gridCol w="978976"/>
              </a:tblGrid>
              <a:tr h="7577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</a:tr>
              <a:tr h="75773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учет по беременности и родам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983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884</a:t>
                      </a:r>
                      <a:endParaRPr lang="ru-RU" b="1" dirty="0"/>
                    </a:p>
                  </a:txBody>
                  <a:tcPr/>
                </a:tc>
              </a:tr>
              <a:tr h="75773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патронаж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2175</a:t>
                      </a:r>
                      <a:endParaRPr lang="ru-RU" b="1" dirty="0"/>
                    </a:p>
                  </a:txBody>
                  <a:tcPr/>
                </a:tc>
              </a:tr>
              <a:tr h="75773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выявления ранней болезни молочной железы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2506</a:t>
                      </a:r>
                      <a:endParaRPr lang="ru-RU" b="1" dirty="0"/>
                    </a:p>
                  </a:txBody>
                  <a:tcPr/>
                </a:tc>
              </a:tr>
              <a:tr h="75773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раннее выявление заболевания шейки матки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2620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2539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Динамика наблюдений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06450" y="1620838"/>
          <a:ext cx="10831513" cy="409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8219"/>
                <a:gridCol w="1496291"/>
                <a:gridCol w="1517072"/>
                <a:gridCol w="1870366"/>
              </a:tblGrid>
              <a:tr h="6535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2012</a:t>
                      </a: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2013</a:t>
                      </a: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2014</a:t>
                      </a: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</a:tr>
              <a:tr h="114378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Родовые сертификаты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766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543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810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</a:tr>
              <a:tr h="16339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Взято под наблюдение </a:t>
                      </a:r>
                      <a:r>
                        <a:rPr lang="ru-RU" sz="2400" dirty="0" err="1" smtClean="0"/>
                        <a:t>бер</a:t>
                      </a:r>
                      <a:r>
                        <a:rPr lang="ru-RU" sz="2400" dirty="0" smtClean="0"/>
                        <a:t>. женщин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903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602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946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</a:tr>
              <a:tr h="6626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Родилось детей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807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771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804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109728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обслуживаемого женского населения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45291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 количество женщин на участке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6451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Штатное</a:t>
                      </a:r>
                      <a:r>
                        <a:rPr lang="ru-RU" baseline="0" dirty="0" smtClean="0"/>
                        <a:t> расписание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Врачи акушеры-гинекологи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Врачей</a:t>
                      </a:r>
                      <a:r>
                        <a:rPr lang="ru-RU" baseline="0" dirty="0" smtClean="0"/>
                        <a:t> акушеров-гинекологов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Акушерок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Укомплектованность кадрами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Структура женской консультации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50875" y="1273175"/>
          <a:ext cx="10972800" cy="3902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7491"/>
                <a:gridCol w="1911927"/>
                <a:gridCol w="177338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2013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2014 год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Состояло на учете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1064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1213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Взято на учет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430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43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Снято с учета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551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32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Состоит на учете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943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1181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Среднее количество больных на</a:t>
                      </a:r>
                      <a:r>
                        <a:rPr lang="ru-RU" sz="3200" baseline="0" dirty="0" smtClean="0"/>
                        <a:t> участке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134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120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Диспансерный учет в женской консультации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10972800" cy="429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4691"/>
                <a:gridCol w="1745673"/>
                <a:gridCol w="1482436"/>
              </a:tblGrid>
              <a:tr h="370840"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2014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2013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Операции в полости рта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644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1236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Операции на женских половых органах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127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232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Операции на коже и подкожной клетчатке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143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0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Всего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914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1468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Проведено операций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9238" y="749300"/>
          <a:ext cx="11672887" cy="56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704"/>
                <a:gridCol w="2157995"/>
                <a:gridCol w="2046757"/>
              </a:tblGrid>
              <a:tr h="70621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 показателей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Участники ВОВ, в том числе инвалиды ВОВ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0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</a:tr>
              <a:tr h="542221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Состоит под диспансерным наблюдением на конец отчетного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</a:tr>
              <a:tr h="542221">
                <a:tc>
                  <a:txBody>
                    <a:bodyPr/>
                    <a:lstStyle/>
                    <a:p>
                      <a:r>
                        <a:rPr lang="ru-RU" dirty="0" smtClean="0"/>
                        <a:t>Снято с диспансерного наблюдения в течение отчетного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542221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 выехало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09955">
                <a:tc>
                  <a:txBody>
                    <a:bodyPr/>
                    <a:lstStyle/>
                    <a:p>
                      <a:r>
                        <a:rPr lang="ru-RU" dirty="0" smtClean="0"/>
                        <a:t>Умерло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408061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Состоит</a:t>
                      </a:r>
                      <a:r>
                        <a:rPr lang="ru-RU" baseline="0" dirty="0" smtClean="0"/>
                        <a:t> по группам инвалидности, </a:t>
                      </a:r>
                      <a:r>
                        <a:rPr lang="en-US" baseline="0" dirty="0" smtClean="0"/>
                        <a:t>I</a:t>
                      </a:r>
                      <a:r>
                        <a:rPr lang="ru-RU" baseline="0" dirty="0" smtClean="0"/>
                        <a:t>гр.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542221">
                <a:tc>
                  <a:txBody>
                    <a:bodyPr/>
                    <a:lstStyle/>
                    <a:p>
                      <a:r>
                        <a:rPr lang="en-US" dirty="0" smtClean="0"/>
                        <a:t>II </a:t>
                      </a:r>
                      <a:r>
                        <a:rPr lang="ru-RU" dirty="0" err="1" smtClean="0"/>
                        <a:t>гр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118</a:t>
                      </a:r>
                      <a:endParaRPr lang="ru-RU" dirty="0"/>
                    </a:p>
                  </a:txBody>
                  <a:tcPr/>
                </a:tc>
              </a:tr>
              <a:tr h="542221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err="1" smtClean="0"/>
                        <a:t>гр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42221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стационарное лечение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</a:tr>
              <a:tr h="542221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 санаторно-курортное лечение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24688"/>
            <a:ext cx="12192000" cy="64423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Диспансерное наблюдение за инвалидами и участниками Великой Отечественной войны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27075" y="1979613"/>
          <a:ext cx="11001375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527"/>
                <a:gridCol w="1745673"/>
                <a:gridCol w="1392382"/>
                <a:gridCol w="1433945"/>
                <a:gridCol w="1152897"/>
                <a:gridCol w="1567543"/>
                <a:gridCol w="15675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инвалидности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Взрослые 18 лет и старше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 инвалиды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Инвалиды вследствие аварии на Чернобыльской АЭС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2014 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2013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2014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2013 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2014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2013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 группа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378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386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2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3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-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-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 </a:t>
                      </a:r>
                      <a:r>
                        <a:rPr lang="ru-RU" sz="2400" dirty="0" smtClean="0"/>
                        <a:t> группа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4244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4113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5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6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2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2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</a:t>
                      </a:r>
                      <a:r>
                        <a:rPr lang="ru-RU" sz="2400" dirty="0" smtClean="0"/>
                        <a:t>  группа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1998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1852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9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15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1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3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Всего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6620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6351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16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24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4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+mj-lt"/>
                        </a:rPr>
                        <a:t>5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0478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Численность инвалидов, </a:t>
            </a:r>
            <a:br>
              <a:rPr lang="ru-RU" sz="4000" dirty="0" smtClean="0"/>
            </a:br>
            <a:r>
              <a:rPr lang="ru-RU" sz="4000" dirty="0" smtClean="0"/>
              <a:t>состоящих на учете</a:t>
            </a:r>
            <a:endParaRPr lang="ru-RU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30238" y="1709738"/>
          <a:ext cx="10972800" cy="476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1036"/>
                <a:gridCol w="1496291"/>
                <a:gridCol w="1558636"/>
                <a:gridCol w="2396837"/>
              </a:tblGrid>
              <a:tr h="9093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Динамика показателя (%)</a:t>
                      </a:r>
                      <a:endParaRPr lang="ru-RU" dirty="0"/>
                    </a:p>
                  </a:txBody>
                  <a:tcPr/>
                </a:tc>
              </a:tr>
              <a:tr h="1016198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медицинских работников, обученных методике профилактики заболеваний и укрепления здоровья: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2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2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100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73598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пациентов, обученных в «школах», - 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1524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1519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100,3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526852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 школе беременных: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794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510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155,6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526852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Школе для больных артериальной гипертензии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 555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534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103,9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526852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для больных сахарным диабетом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477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475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100,4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526852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 ОСТЕОПОРОЗА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112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</a:rPr>
                        <a:t>112,0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Деятельность кабинета медицинской профилактики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10972800" cy="149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Кадровый состав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штатному расписанию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Занято</a:t>
                      </a:r>
                      <a:r>
                        <a:rPr lang="ru-RU" baseline="0" dirty="0" smtClean="0"/>
                        <a:t> должностей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врачей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 0,5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медсестер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Работа дневного стационара</a:t>
            </a:r>
            <a:br>
              <a:rPr lang="ru-RU" dirty="0" smtClean="0"/>
            </a:br>
            <a:r>
              <a:rPr lang="ru-RU" dirty="0" smtClean="0"/>
              <a:t>Структура:</a:t>
            </a:r>
            <a:endParaRPr lang="ru-RU" dirty="0"/>
          </a:p>
        </p:txBody>
      </p:sp>
      <p:sp>
        <p:nvSpPr>
          <p:cNvPr id="51220" name="Прямоугольник 5"/>
          <p:cNvSpPr>
            <a:spLocks noChangeArrowheads="1"/>
          </p:cNvSpPr>
          <p:nvPr/>
        </p:nvSpPr>
        <p:spPr bwMode="auto">
          <a:xfrm>
            <a:off x="488950" y="3648075"/>
            <a:ext cx="3573463" cy="9540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Georgia" pitchFamily="18" charset="0"/>
              </a:rPr>
              <a:t>Пролечено за 1 год</a:t>
            </a:r>
          </a:p>
          <a:p>
            <a:pPr algn="ctr"/>
            <a:r>
              <a:rPr lang="ru-RU" sz="2800">
                <a:latin typeface="Georgia" pitchFamily="18" charset="0"/>
              </a:rPr>
              <a:t> пациентов: 675</a:t>
            </a:r>
          </a:p>
        </p:txBody>
      </p:sp>
      <p:graphicFrame>
        <p:nvGraphicFramePr>
          <p:cNvPr id="51221" name="Диаграмма 6"/>
          <p:cNvGraphicFramePr>
            <a:graphicFrameLocks/>
          </p:cNvGraphicFramePr>
          <p:nvPr/>
        </p:nvGraphicFramePr>
        <p:xfrm>
          <a:off x="4351338" y="2973388"/>
          <a:ext cx="6843712" cy="3284537"/>
        </p:xfrm>
        <a:graphic>
          <a:graphicData uri="http://schemas.openxmlformats.org/presentationml/2006/ole">
            <p:oleObj spid="_x0000_s51221" r:id="rId4" imgW="6840305" imgH="327993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3838"/>
            <a:ext cx="12192000" cy="6634162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</a:rPr>
              <a:t>Государственное </a:t>
            </a:r>
            <a:r>
              <a:rPr lang="ru-RU" sz="1800" b="1" dirty="0">
                <a:solidFill>
                  <a:srgbClr val="C00000"/>
                </a:solidFill>
              </a:rPr>
              <a:t>бюджетное учреждение здравоохранения 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</a:rPr>
              <a:t>«Городская поликлиника №107 </a:t>
            </a:r>
            <a:r>
              <a:rPr lang="ru-RU" sz="1800" b="1" dirty="0">
                <a:solidFill>
                  <a:srgbClr val="C00000"/>
                </a:solidFill>
              </a:rPr>
              <a:t>Департамента здравоохранения города Москвы</a:t>
            </a:r>
            <a:r>
              <a:rPr lang="ru-RU" sz="1800" b="1" dirty="0" smtClean="0">
                <a:solidFill>
                  <a:srgbClr val="C00000"/>
                </a:solidFill>
              </a:rPr>
              <a:t>»</a:t>
            </a:r>
          </a:p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endParaRPr lang="ru-RU" sz="2000" b="1" spc="300" dirty="0" smtClean="0">
              <a:solidFill>
                <a:srgbClr val="C0000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000" b="1" spc="300" dirty="0" smtClean="0">
                <a:solidFill>
                  <a:srgbClr val="C00000"/>
                </a:solidFill>
              </a:rPr>
              <a:t>ФИЛИАЛ №3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410" name="Номер слайда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1F774B-A2CA-4688-B099-1E6558F93986}" type="slidenum">
              <a:rPr lang="es-ES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 altLang="ru-RU">
              <a:cs typeface="Arial" charset="0"/>
            </a:endParaRPr>
          </a:p>
        </p:txBody>
      </p:sp>
      <p:pic>
        <p:nvPicPr>
          <p:cNvPr id="17411" name="Picture 6" descr="http://www.mosgorzdrav.ru/mgz/KOMZDRAVinstitutions.nsf/2fc3ed1443868b74c3256a8c004d5329/c3256e9a004ab731c3256ea5006d0a8b/fl_DocBody/0.8A!OpenElement&amp;FieldElemFormat=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6188" y="3354388"/>
            <a:ext cx="4724400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47100" y="5765800"/>
            <a:ext cx="2846388" cy="7381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</a:rPr>
              <a:t>4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-этажа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Постройка </a:t>
            </a:r>
            <a:r>
              <a:rPr lang="ru-RU" sz="1400" b="1" dirty="0">
                <a:solidFill>
                  <a:srgbClr val="C00000"/>
                </a:solidFill>
              </a:rPr>
              <a:t>1966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года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Общая площадь </a:t>
            </a:r>
            <a:r>
              <a:rPr lang="ru-RU" sz="1400" b="1" dirty="0">
                <a:solidFill>
                  <a:srgbClr val="C00000"/>
                </a:solidFill>
              </a:rPr>
              <a:t>3305,6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</a:rPr>
              <a:t>кв.м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813" y="3260725"/>
            <a:ext cx="5375275" cy="2462213"/>
          </a:xfrm>
          <a:prstGeom prst="rect">
            <a:avLst/>
          </a:prstGeom>
          <a:noFill/>
          <a:ln w="3175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Детские сады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Школы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Технологический колледж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Центр детского творчества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Два детских дома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Две библиотеки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Аптеки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Предприятия торгового и коммунального обслуживания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Хлебокомбинат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«ПЕККО»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Завод железобетонный конструкций «МОКОН»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Лосиноостровский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кирпичный завод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3" y="1928813"/>
            <a:ext cx="5894387" cy="73818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300" dirty="0">
                <a:solidFill>
                  <a:srgbClr val="C00000"/>
                </a:solidFill>
                <a:latin typeface="+mn-lt"/>
                <a:cs typeface="+mn-cs"/>
              </a:rPr>
              <a:t>ОБСЛУЖИВАЕТ: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Взрослое население </a:t>
            </a:r>
            <a:r>
              <a:rPr lang="ru-RU" sz="1400" b="1" dirty="0">
                <a:solidFill>
                  <a:srgbClr val="FF0000"/>
                </a:solidFill>
                <a:latin typeface="+mn-lt"/>
                <a:cs typeface="+mn-cs"/>
              </a:rPr>
              <a:t>4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3751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чел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Инвалидов и участников Великой Отечественной Войны –  </a:t>
            </a:r>
            <a:r>
              <a:rPr lang="ru-RU" sz="1400" b="1" dirty="0">
                <a:solidFill>
                  <a:srgbClr val="C00000"/>
                </a:solidFill>
                <a:latin typeface="+mn-lt"/>
                <a:cs typeface="+mn-cs"/>
              </a:rPr>
              <a:t>76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чел</a:t>
            </a:r>
            <a:r>
              <a:rPr lang="ru-RU" sz="1400" b="1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endParaRPr lang="ru-RU" sz="14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6188" y="1928813"/>
            <a:ext cx="4881562" cy="954087"/>
          </a:xfrm>
          <a:prstGeom prst="rect">
            <a:avLst/>
          </a:prstGeom>
          <a:noFill/>
          <a:ln w="3175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Плановая мощность </a:t>
            </a:r>
            <a:r>
              <a:rPr lang="ru-RU" sz="1400" b="1" dirty="0">
                <a:solidFill>
                  <a:srgbClr val="C00000"/>
                </a:solidFill>
                <a:latin typeface="+mn-lt"/>
                <a:cs typeface="+mn-cs"/>
              </a:rPr>
              <a:t>750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человек в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смену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Прием ведется в две смены по </a:t>
            </a:r>
            <a:r>
              <a:rPr lang="ru-RU" sz="1400" b="1" dirty="0">
                <a:solidFill>
                  <a:srgbClr val="C00000"/>
                </a:solidFill>
                <a:latin typeface="+mn-lt"/>
                <a:cs typeface="+mn-cs"/>
              </a:rPr>
              <a:t>16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специальностям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+mn-lt"/>
                <a:cs typeface="+mn-cs"/>
              </a:rPr>
              <a:t>2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терапевтических отделения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+mn-lt"/>
                <a:cs typeface="+mn-cs"/>
              </a:rPr>
              <a:t>24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терапевтических участков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10972800" cy="192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1562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проанализированных амбулаторных карт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рецензированных</a:t>
                      </a:r>
                      <a:r>
                        <a:rPr lang="ru-RU" baseline="0" dirty="0" smtClean="0"/>
                        <a:t> амбулаторных карт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Работа ПИЛИ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подкомиссия по изучению летальных исходов</a:t>
            </a:r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3363" y="898525"/>
          <a:ext cx="551973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499"/>
                <a:gridCol w="10141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Проанализровано</a:t>
                      </a:r>
                      <a:r>
                        <a:rPr lang="ru-RU" dirty="0" smtClean="0"/>
                        <a:t> карт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Выявлено карт с дефектами оказания медпомощи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выявленных дефектов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467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6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Контроль качества и безопасности медицинской помощи</a:t>
            </a:r>
            <a:endParaRPr lang="ru-RU" sz="2800" dirty="0"/>
          </a:p>
        </p:txBody>
      </p:sp>
      <p:graphicFrame>
        <p:nvGraphicFramePr>
          <p:cNvPr id="55315" name="Диаграмма 5"/>
          <p:cNvGraphicFramePr>
            <a:graphicFrameLocks/>
          </p:cNvGraphicFramePr>
          <p:nvPr/>
        </p:nvGraphicFramePr>
        <p:xfrm>
          <a:off x="165100" y="830263"/>
          <a:ext cx="11861800" cy="5878512"/>
        </p:xfrm>
        <a:graphic>
          <a:graphicData uri="http://schemas.openxmlformats.org/presentationml/2006/ole">
            <p:oleObj spid="_x0000_s55315" r:id="rId4" imgW="11863844" imgH="588315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15938" y="1127125"/>
          <a:ext cx="109728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775788"/>
                <a:gridCol w="1710612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заявленных талонов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реализованных талонов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Абс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процент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Июнь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Июль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Август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Направление пациентов на консультации врачей 2 уровня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Вопросы льготного обеспечения</a:t>
            </a:r>
            <a:endParaRPr lang="ru-RU" dirty="0"/>
          </a:p>
        </p:txBody>
      </p:sp>
      <p:graphicFrame>
        <p:nvGraphicFramePr>
          <p:cNvPr id="59394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3700" y="1211263"/>
          <a:ext cx="5619750" cy="4627562"/>
        </p:xfrm>
        <a:graphic>
          <a:graphicData uri="http://schemas.openxmlformats.org/presentationml/2006/ole">
            <p:oleObj spid="_x0000_s59394" r:id="rId4" imgW="5614903" imgH="4627265" progId="Excel.Chart.8">
              <p:embed/>
            </p:oleObj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345238" y="1725613"/>
          <a:ext cx="5432425" cy="308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1"/>
                <a:gridCol w="1627632"/>
                <a:gridCol w="1426463"/>
              </a:tblGrid>
              <a:tr h="5056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</a:tr>
              <a:tr h="1290207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количество выписанных рецептов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63738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60377</a:t>
                      </a:r>
                      <a:endParaRPr lang="ru-RU" dirty="0"/>
                    </a:p>
                  </a:txBody>
                  <a:tcPr/>
                </a:tc>
              </a:tr>
              <a:tr h="1290207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выписанных рецептов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24233883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28041535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Несмотря на трудности, возникшие в результате проводимого капитального ремонта, медицинское обеспечение населения выполнялось в полном объеме.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Достигнуты показатели по выполнению </a:t>
            </a:r>
            <a:r>
              <a:rPr lang="ru-RU" dirty="0" err="1" smtClean="0"/>
              <a:t>госзадания</a:t>
            </a:r>
            <a:r>
              <a:rPr lang="ru-RU" dirty="0" smtClean="0"/>
              <a:t> в 2014 году на 99%.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Выполнены задачи по проведению диспансеризации определенных групп населения.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Выполнены задачи по выполнению целевых программам на 98%.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Имеет место </a:t>
            </a:r>
            <a:r>
              <a:rPr lang="ru-RU" dirty="0" err="1" smtClean="0"/>
              <a:t>недоукомплектованность</a:t>
            </a:r>
            <a:r>
              <a:rPr lang="ru-RU" dirty="0" smtClean="0"/>
              <a:t> кадрового состава, в первую очередь участковой службы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Имеющаяся медицинская аппаратура обеспечивает достижение необходимого уровня качества медицинской помощи, оказываемой населению в 2014.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Выводы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Содержимое 1"/>
          <p:cNvSpPr>
            <a:spLocks noGrp="1"/>
          </p:cNvSpPr>
          <p:nvPr>
            <p:ph idx="1"/>
          </p:nvPr>
        </p:nvSpPr>
        <p:spPr>
          <a:xfrm>
            <a:off x="373063" y="1481138"/>
            <a:ext cx="11209337" cy="4525962"/>
          </a:xfrm>
        </p:spPr>
        <p:txBody>
          <a:bodyPr/>
          <a:lstStyle/>
          <a:p>
            <a:r>
              <a:rPr lang="ru-RU" smtClean="0"/>
              <a:t>Окончательное завершение проводимого капитального ремонта.</a:t>
            </a:r>
          </a:p>
          <a:p>
            <a:r>
              <a:rPr lang="ru-RU" smtClean="0"/>
              <a:t>Дальнейшее внедрение электронной записи и дальнейшего развития системы электронного медицинского документооборота.</a:t>
            </a:r>
          </a:p>
          <a:p>
            <a:r>
              <a:rPr lang="ru-RU" smtClean="0"/>
              <a:t>Развитие стационарозамещающих технологий (дневной стационар и стационар на дому)</a:t>
            </a:r>
          </a:p>
          <a:p>
            <a:r>
              <a:rPr lang="ru-RU" smtClean="0"/>
              <a:t>Проведение и совершенствование контроля качества медицинской помощи.</a:t>
            </a:r>
          </a:p>
          <a:p>
            <a:r>
              <a:rPr lang="ru-RU" smtClean="0"/>
              <a:t>Проведение диспансеризации определенных групп населения в полном объеме.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задачи на 2015г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anose="020B0604020202020204" pitchFamily="34" charset="-34"/>
              </a:rPr>
              <a:t>Спасибо за внимание!</a:t>
            </a:r>
            <a:endParaRPr lang="ru-RU" sz="60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2300" y="1871663"/>
            <a:ext cx="5438775" cy="3614737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ru-RU" sz="2000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/>
              <a:t>Физиотерапевтическое </a:t>
            </a:r>
            <a:r>
              <a:rPr lang="ru-RU" sz="2000" dirty="0"/>
              <a:t>отделение с залом лечебной физкультуры и лечебного массажа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/>
              <a:t>Рентгенологическое </a:t>
            </a:r>
            <a:r>
              <a:rPr lang="ru-RU" sz="2000" dirty="0"/>
              <a:t>отделение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/>
              <a:t>Отделение </a:t>
            </a:r>
            <a:r>
              <a:rPr lang="ru-RU" sz="2000" dirty="0"/>
              <a:t>профилактики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/>
              <a:t>Женская </a:t>
            </a:r>
            <a:r>
              <a:rPr lang="ru-RU" sz="2000" dirty="0"/>
              <a:t>консультация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/>
              <a:t>Дневной </a:t>
            </a:r>
            <a:r>
              <a:rPr lang="ru-RU" sz="2000" dirty="0"/>
              <a:t>стационар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/>
              <a:t>Стоматологическое отделение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/>
              <a:t>2 терапевтических отделения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 smtClean="0"/>
              <a:t>Кабинеты функциональной диагностики</a:t>
            </a:r>
            <a:r>
              <a:rPr lang="ru-RU" sz="2000" dirty="0"/>
              <a:t> </a:t>
            </a:r>
            <a:r>
              <a:rPr lang="ru-RU" sz="2000" dirty="0" smtClean="0"/>
              <a:t>и УЗДГ диагностики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418331"/>
            <a:ext cx="5268686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/>
              <a:t>В структуре поликлиники имеются: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6273800" y="442913"/>
            <a:ext cx="5124450" cy="57880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Кабинеты: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Доврачебного контроля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Прививочный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Процедурный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Кардиологический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Хирургический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Неврологический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Отоларингологический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Офтальмологический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Урологический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Ревматологический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Инфекционный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Флюорографический</a:t>
            </a:r>
          </a:p>
          <a:p>
            <a:pPr fontAlgn="auto">
              <a:buFont typeface="Wingdings" pitchFamily="2" charset="2"/>
              <a:buChar char="Ø"/>
              <a:defRPr/>
            </a:pPr>
            <a:r>
              <a:rPr lang="ru-RU" sz="2000" dirty="0" smtClean="0"/>
              <a:t>Медицинской статистики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Объект 3"/>
          <p:cNvGraphicFramePr>
            <a:graphicFrameLocks noGrp="1"/>
          </p:cNvGraphicFramePr>
          <p:nvPr>
            <p:ph idx="1"/>
          </p:nvPr>
        </p:nvGraphicFramePr>
        <p:xfrm>
          <a:off x="112713" y="220663"/>
          <a:ext cx="11784012" cy="6369050"/>
        </p:xfrm>
        <a:graphic>
          <a:graphicData uri="http://schemas.openxmlformats.org/presentationml/2006/ole">
            <p:oleObj spid="_x0000_s21505" r:id="rId4" imgW="11784589" imgH="637087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30188" y="1573213"/>
          <a:ext cx="11395075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314"/>
                <a:gridCol w="6805906"/>
                <a:gridCol w="1220852"/>
                <a:gridCol w="1267786"/>
                <a:gridCol w="1273308"/>
              </a:tblGrid>
              <a:tr h="370840"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п/п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прикрепленного контингента населения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прикрепленного контингента на 01.01. года следующего за отчетным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41822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2914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3751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 женщин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22145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23232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23201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трудоспособного населения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32306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26699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26948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1.3.1.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 женщин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17058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17621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15168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лиц старше трудоспособного возраста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14874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1.5.1.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них: инвалидов и участников В.О.В.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подростков (включая 15-17 лет)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effectLst/>
              </a:rPr>
              <a:t>Численность и структура прикрепленного </a:t>
            </a:r>
            <a:r>
              <a:rPr lang="ru-RU" sz="3600" dirty="0" smtClean="0">
                <a:effectLst/>
              </a:rPr>
              <a:t>населения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35000" y="958850"/>
          <a:ext cx="10972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943"/>
                <a:gridCol w="6357257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посещений ко всем врачам в год </a:t>
                      </a:r>
                    </a:p>
                    <a:p>
                      <a:pPr algn="ctr"/>
                      <a:r>
                        <a:rPr lang="ru-RU" dirty="0" smtClean="0"/>
                        <a:t>(со стоматологией)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   от данных </a:t>
                      </a:r>
                    </a:p>
                    <a:p>
                      <a:pPr algn="ctr"/>
                      <a:r>
                        <a:rPr lang="ru-RU" dirty="0" smtClean="0"/>
                        <a:t>предыдущего года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433303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113,2%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492415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103,3%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411032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83,4%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70134"/>
            <a:ext cx="10972800" cy="86183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effectLst/>
              </a:rPr>
              <a:t>Динамика врачебных посещений поликлиники:</a:t>
            </a: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154613" y="5735638"/>
          <a:ext cx="6859587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126"/>
                <a:gridCol w="822549"/>
                <a:gridCol w="751901"/>
                <a:gridCol w="8044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Плановая мощность   </a:t>
                      </a:r>
                      <a:r>
                        <a:rPr lang="ru-RU" sz="1400" dirty="0" smtClean="0"/>
                        <a:t>(пациентов в смену)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750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799263" y="3160713"/>
          <a:ext cx="4775200" cy="1970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087"/>
                <a:gridCol w="1384663"/>
              </a:tblGrid>
              <a:tr h="39328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посещений в </a:t>
                      </a:r>
                      <a:r>
                        <a:rPr lang="ru-RU" sz="2000" dirty="0" smtClean="0"/>
                        <a:t>2014</a:t>
                      </a:r>
                      <a:r>
                        <a:rPr lang="ru-RU" dirty="0" smtClean="0"/>
                        <a:t> 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93289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Стоматологи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36838</a:t>
                      </a:r>
                      <a:endParaRPr lang="ru-RU" dirty="0"/>
                    </a:p>
                  </a:txBody>
                  <a:tcPr/>
                </a:tc>
              </a:tr>
              <a:tr h="393289"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Помощь на дому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25455</a:t>
                      </a:r>
                      <a:endParaRPr lang="ru-RU" dirty="0"/>
                    </a:p>
                  </a:txBody>
                  <a:tcPr/>
                </a:tc>
              </a:tr>
              <a:tr h="393289">
                <a:tc>
                  <a:txBody>
                    <a:bodyPr/>
                    <a:lstStyle/>
                    <a:p>
                      <a:r>
                        <a:rPr lang="ru-RU" dirty="0" smtClean="0"/>
                        <a:t>По заболеванию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291353</a:t>
                      </a:r>
                      <a:endParaRPr lang="ru-RU" dirty="0"/>
                    </a:p>
                  </a:txBody>
                  <a:tcPr/>
                </a:tc>
              </a:tr>
              <a:tr h="393289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411032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44488" y="1065213"/>
          <a:ext cx="10842625" cy="513715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088673"/>
                <a:gridCol w="2599509"/>
                <a:gridCol w="1898819"/>
                <a:gridCol w="2255171"/>
              </a:tblGrid>
              <a:tr h="707452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должности врача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Штатное расписание (ставки)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Занято ставок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Число физических лиц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6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Врач-терапевт участковый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24,0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6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Врач-оториноларинголог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2,0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6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Врач-уролог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2,0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2,0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6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Врач-офтальмолог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2,0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2.0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6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Врач-кардиолог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2,0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6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Врач-ревматолог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6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Врач-инфекционист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0,75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0,5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6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Врач-эндокринолог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85875" algn="l"/>
                        </a:tabLs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1,5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6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Врач-хирург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85875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6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Врач-невролог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85875" algn="l"/>
                        </a:tabLs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7165" y="156752"/>
            <a:ext cx="10972800" cy="9081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Кадровый состав врачей поликлиники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5943" y="1816056"/>
            <a:ext cx="11268891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dirty="0" smtClean="0"/>
              <a:t>Заболеваемость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2879" y="51516"/>
            <a:ext cx="6078828" cy="420821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Взрослые </a:t>
            </a:r>
            <a:r>
              <a:rPr lang="ru-RU" sz="2800" dirty="0">
                <a:solidFill>
                  <a:srgbClr val="C00000"/>
                </a:solidFill>
              </a:rPr>
              <a:t>(18 лет и старше)</a:t>
            </a:r>
          </a:p>
        </p:txBody>
      </p:sp>
      <p:sp>
        <p:nvSpPr>
          <p:cNvPr id="31746" name="Прямоугольник 4"/>
          <p:cNvSpPr>
            <a:spLocks noChangeArrowheads="1"/>
          </p:cNvSpPr>
          <p:nvPr/>
        </p:nvSpPr>
        <p:spPr bwMode="auto">
          <a:xfrm>
            <a:off x="4783138" y="565150"/>
            <a:ext cx="7235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>
                <a:latin typeface="Georgia" pitchFamily="18" charset="0"/>
              </a:rPr>
              <a:t>Численность населения 18 лет и старше: </a:t>
            </a:r>
            <a:r>
              <a:rPr lang="ru-RU" b="1">
                <a:solidFill>
                  <a:srgbClr val="C00000"/>
                </a:solidFill>
                <a:latin typeface="Georgia" pitchFamily="18" charset="0"/>
              </a:rPr>
              <a:t>41822</a:t>
            </a:r>
            <a:r>
              <a:rPr lang="ru-RU" b="1">
                <a:latin typeface="Georgia" pitchFamily="18" charset="0"/>
              </a:rPr>
              <a:t> чел.</a:t>
            </a:r>
            <a:endParaRPr lang="ru-RU">
              <a:latin typeface="Georgia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1288" y="930275"/>
          <a:ext cx="11939587" cy="6037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508"/>
                <a:gridCol w="6699086"/>
                <a:gridCol w="1365161"/>
                <a:gridCol w="1160274"/>
                <a:gridCol w="2033686"/>
              </a:tblGrid>
              <a:tr h="644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Наименования показателя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2013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2014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Динамика изменения показателя (%)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Зарегистрировано заболеваний - всего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53806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53681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99,7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8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Инфекционные и паразитарные болезни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271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292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107,7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3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Новообразования - всего, из них: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720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890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123,6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3.1.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Злокачественные новообразования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0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0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433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4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Болезни эндокринной системы, расстройства питания и нарушения обмена веществ - всего, из них: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2795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3376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120,7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4.1.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Болезни щитовидной железы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689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865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125,5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4.2.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Сахарный диабет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1829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2121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115,9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Болезни нервной системы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997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985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98,7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8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Болезни системы кровообращения - всего, из них: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13560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12142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89,5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8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6.1.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Болезни, характеризующиеся повышенным кровяным давлением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4719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4757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100,8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6.2.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Ишемическая болезнь сердца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4961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4199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84,6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6.3.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Острый инфаркт миокарда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18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36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200,0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6.4.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Цереброваскулярные болезни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2859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2331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81,5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8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Острые респираторные инфекции нижних дыхательных путей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6867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7904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115,1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8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Болезни органов пищеварения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5239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6189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118,1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8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9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Болезни косно-мышечной системы и соединительной ткани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5635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6076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107,8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0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10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Болезни мочеполовой системы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6045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7287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120,5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28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11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Болезни глаза и его придаточного аппарата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2123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2448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115,3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  <a:tr h="433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12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187</a:t>
                      </a:r>
                      <a:endParaRPr lang="ru-RU" sz="1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188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100,5</a:t>
                      </a:r>
                      <a:endParaRPr lang="ru-RU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9449" marR="49449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1677</TotalTime>
  <Words>3202</Words>
  <Application>Microsoft Office PowerPoint</Application>
  <PresentationFormat>Произвольный</PresentationFormat>
  <Paragraphs>710</Paragraphs>
  <Slides>26</Slides>
  <Notes>25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44" baseType="lpstr">
      <vt:lpstr>Georgia</vt:lpstr>
      <vt:lpstr>Arial</vt:lpstr>
      <vt:lpstr>Trebuchet MS</vt:lpstr>
      <vt:lpstr>Wingdings 3</vt:lpstr>
      <vt:lpstr>Verdana</vt:lpstr>
      <vt:lpstr>Wingdings 2</vt:lpstr>
      <vt:lpstr>Calibri</vt:lpstr>
      <vt:lpstr>Wingdings</vt:lpstr>
      <vt:lpstr>Times New Roman</vt:lpstr>
      <vt:lpstr>Cambria</vt:lpstr>
      <vt:lpstr>Browallia New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 работе за 2013 год Филиала № 3 Государственного бюджетного учреждения здравоохранения города Москвы «Городской поликлиники № 107 Департамента здравоохранения  города Москвы» (Городская поликлиника № 144)</dc:title>
  <dc:creator>MisterX</dc:creator>
  <cp:lastModifiedBy>Линник</cp:lastModifiedBy>
  <cp:revision>221</cp:revision>
  <cp:lastPrinted>2014-01-22T12:21:18Z</cp:lastPrinted>
  <dcterms:created xsi:type="dcterms:W3CDTF">2014-01-20T04:21:34Z</dcterms:created>
  <dcterms:modified xsi:type="dcterms:W3CDTF">2015-03-19T11:53:03Z</dcterms:modified>
</cp:coreProperties>
</file>