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4"/>
  </p:notesMasterIdLst>
  <p:sldIdLst>
    <p:sldId id="258" r:id="rId3"/>
    <p:sldId id="263" r:id="rId4"/>
    <p:sldId id="265" r:id="rId5"/>
    <p:sldId id="268" r:id="rId6"/>
    <p:sldId id="264" r:id="rId7"/>
    <p:sldId id="266" r:id="rId8"/>
    <p:sldId id="267" r:id="rId9"/>
    <p:sldId id="269" r:id="rId10"/>
    <p:sldId id="270" r:id="rId11"/>
    <p:sldId id="271" r:id="rId12"/>
    <p:sldId id="282" r:id="rId13"/>
    <p:sldId id="281" r:id="rId14"/>
    <p:sldId id="272" r:id="rId15"/>
    <p:sldId id="273" r:id="rId16"/>
    <p:sldId id="274" r:id="rId17"/>
    <p:sldId id="275" r:id="rId18"/>
    <p:sldId id="278" r:id="rId19"/>
    <p:sldId id="276" r:id="rId20"/>
    <p:sldId id="283" r:id="rId21"/>
    <p:sldId id="280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47" autoAdjust="0"/>
  </p:normalViewPr>
  <p:slideViewPr>
    <p:cSldViewPr>
      <p:cViewPr>
        <p:scale>
          <a:sx n="60" d="100"/>
          <a:sy n="60" d="100"/>
        </p:scale>
        <p:origin x="-164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69"/>
    </p:cViewPr>
  </p:sorterViewPr>
  <p:notesViewPr>
    <p:cSldViewPr>
      <p:cViewPr varScale="1">
        <p:scale>
          <a:sx n="42" d="100"/>
          <a:sy n="42" d="100"/>
        </p:scale>
        <p:origin x="-2333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9764C-ECDD-4B77-A3BD-2DB3BB5E88F7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5D9D2-0D27-4675-B4B9-8292D42985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80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078EC-768C-42EC-A77B-737BBFD6A2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3F27C-BE04-4261-80B7-BBA046BE7A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6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E0B0-2218-4EE7-BBFD-0EC67FD01E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0D3C-C270-41E8-BCFC-8536EFE96E5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2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E0B0-2218-4EE7-BBFD-0EC67FD01E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0D3C-C270-41E8-BCFC-8536EFE96E5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34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E0B0-2218-4EE7-BBFD-0EC67FD01E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0D3C-C270-41E8-BCFC-8536EFE96E5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53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E0B0-2218-4EE7-BBFD-0EC67FD01E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0D3C-C270-41E8-BCFC-8536EFE96E5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79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E0B0-2218-4EE7-BBFD-0EC67FD01E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0D3C-C270-41E8-BCFC-8536EFE96E5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7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E0B0-2218-4EE7-BBFD-0EC67FD01E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0D3C-C270-41E8-BCFC-8536EFE96E5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E0B0-2218-4EE7-BBFD-0EC67FD01E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0D3C-C270-41E8-BCFC-8536EFE96E5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1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E0B0-2218-4EE7-BBFD-0EC67FD01E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0D3C-C270-41E8-BCFC-8536EFE96E5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1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E0B0-2218-4EE7-BBFD-0EC67FD01E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0D3C-C270-41E8-BCFC-8536EFE96E5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2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E0B0-2218-4EE7-BBFD-0EC67FD01E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0D3C-C270-41E8-BCFC-8536EFE96E5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9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E0B0-2218-4EE7-BBFD-0EC67FD01E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0D3C-C270-41E8-BCFC-8536EFE96E5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6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C:\Documents and Settings\BekkermanLM\Desktop\Новый Тимплейт\Имиджи\1173352248_DIN_A4__300dpi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8928100" cy="60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300">
              <a:solidFill>
                <a:srgbClr val="0D0D0D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ctangle 137"/>
          <p:cNvSpPr>
            <a:spLocks noChangeArrowheads="1"/>
          </p:cNvSpPr>
          <p:nvPr userDrawn="1"/>
        </p:nvSpPr>
        <p:spPr bwMode="auto">
          <a:xfrm>
            <a:off x="123825" y="115888"/>
            <a:ext cx="8886825" cy="6010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00">
              <a:solidFill>
                <a:srgbClr val="0D0D0D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98A16-D018-468A-8C3E-0694ACCAAB06}" type="datetimeFigureOut">
              <a:rPr lang="ru-RU">
                <a:solidFill>
                  <a:prstClr val="black">
                    <a:tint val="75000"/>
                  </a:prstClr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22.01.2015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DD038B-35B7-49E4-BB66-C08E068819E5}" type="slidenum">
              <a:rPr lang="ru-RU">
                <a:solidFill>
                  <a:prstClr val="black">
                    <a:tint val="75000"/>
                  </a:prstClr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8" name="Picture 11" descr="rosn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6272213"/>
            <a:ext cx="10795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825" y="115888"/>
            <a:ext cx="8886825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Bild 8" descr="AZ_Logo_RGB.ai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4813" y="5721350"/>
            <a:ext cx="192087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099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CE0B0-2218-4EE7-BBFD-0EC67FD01E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22.01.2015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10D3C-C270-41E8-BCFC-8536EFE96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37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reeform 7"/>
          <p:cNvSpPr>
            <a:spLocks/>
          </p:cNvSpPr>
          <p:nvPr/>
        </p:nvSpPr>
        <p:spPr bwMode="auto">
          <a:xfrm>
            <a:off x="512763" y="670769"/>
            <a:ext cx="3686175" cy="3657600"/>
          </a:xfrm>
          <a:custGeom>
            <a:avLst/>
            <a:gdLst>
              <a:gd name="T0" fmla="*/ 0 w 2322"/>
              <a:gd name="T1" fmla="*/ 2147483647 h 2304"/>
              <a:gd name="T2" fmla="*/ 2147483647 w 2322"/>
              <a:gd name="T3" fmla="*/ 2147483647 h 2304"/>
              <a:gd name="T4" fmla="*/ 2147483647 w 2322"/>
              <a:gd name="T5" fmla="*/ 2147483647 h 2304"/>
              <a:gd name="T6" fmla="*/ 2147483647 w 2322"/>
              <a:gd name="T7" fmla="*/ 0 h 2304"/>
              <a:gd name="T8" fmla="*/ 0 w 2322"/>
              <a:gd name="T9" fmla="*/ 0 h 2304"/>
              <a:gd name="T10" fmla="*/ 0 w 2322"/>
              <a:gd name="T11" fmla="*/ 2147483647 h 23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22"/>
              <a:gd name="T19" fmla="*/ 0 h 2304"/>
              <a:gd name="T20" fmla="*/ 2322 w 2322"/>
              <a:gd name="T21" fmla="*/ 2304 h 23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22" h="2304">
                <a:moveTo>
                  <a:pt x="0" y="2304"/>
                </a:moveTo>
                <a:lnTo>
                  <a:pt x="2010" y="2304"/>
                </a:lnTo>
                <a:lnTo>
                  <a:pt x="2322" y="1992"/>
                </a:lnTo>
                <a:lnTo>
                  <a:pt x="2322" y="0"/>
                </a:lnTo>
                <a:lnTo>
                  <a:pt x="0" y="0"/>
                </a:lnTo>
                <a:lnTo>
                  <a:pt x="0" y="2304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00">
              <a:solidFill>
                <a:srgbClr val="0D0D0D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gray">
          <a:xfrm>
            <a:off x="512763" y="682625"/>
            <a:ext cx="3483173" cy="14366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162000" tIns="46800" rIns="90000" bIns="82800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2400" dirty="0" smtClean="0">
              <a:solidFill>
                <a:prstClr val="white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ГБУЗ ДГП № 110 ДЗМ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6152" name="Rectangle 11"/>
          <p:cNvSpPr>
            <a:spLocks noChangeArrowheads="1"/>
          </p:cNvSpPr>
          <p:nvPr/>
        </p:nvSpPr>
        <p:spPr bwMode="gray">
          <a:xfrm>
            <a:off x="512763" y="2205038"/>
            <a:ext cx="3598862" cy="1042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162000" tIns="46800" rIns="90000" bIns="8280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Отчет о деятельности филиала № 2 за 2014 год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38023" t="67842" r="44132" b="19710"/>
          <a:stretch/>
        </p:blipFill>
        <p:spPr bwMode="auto">
          <a:xfrm>
            <a:off x="512763" y="6237312"/>
            <a:ext cx="1102677" cy="415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52498" t="62663" r="25794" b="22597"/>
          <a:stretch/>
        </p:blipFill>
        <p:spPr bwMode="auto">
          <a:xfrm>
            <a:off x="6732240" y="5661248"/>
            <a:ext cx="1944216" cy="9913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5769259"/>
            <a:ext cx="532859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Заместитель главного врача по медицинской части филиала №2 С.Е.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Зубрилина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1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Диспансеризация детей-инвалидов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99" y="4221088"/>
            <a:ext cx="3492388" cy="234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7199" y="1493128"/>
            <a:ext cx="32403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целях повышения доступности и улучшения качества оказания медицинской помощи детям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01.03.2014 г. и 20.12.2014 г. проведены «Дни диспансеризации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детей - инвалидов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74980"/>
            <a:ext cx="4032448" cy="24216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8451"/>
            <a:ext cx="3168352" cy="18967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4499992" y="6130170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Преимущественно – дети 10-14 лет (пубертатный период)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63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заболеваемости детей-инвалидов за 2014 год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77281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Первичный выход на инвалидность – 22 ребенка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2" y="3429000"/>
            <a:ext cx="3312367" cy="19892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755576" y="5826070"/>
            <a:ext cx="2588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Снято с инвалидности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401" y="1628801"/>
            <a:ext cx="502397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74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Летальность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Показатели детской смертности – 0,29 промилле ( на 1 000 детского населения)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 2014 год – 4 случая по поводу: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 онкологическое заболевание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 врожденных порока развития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 отравление химическими средствами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8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Укомплектованность кадрами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957847"/>
              </p:ext>
            </p:extLst>
          </p:nvPr>
        </p:nvGraphicFramePr>
        <p:xfrm>
          <a:off x="683568" y="2780928"/>
          <a:ext cx="7748187" cy="2104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4017"/>
                <a:gridCol w="1254100"/>
                <a:gridCol w="1146490"/>
                <a:gridCol w="1241298"/>
                <a:gridCol w="1792282"/>
              </a:tblGrid>
              <a:tr h="115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категории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Ставки по 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штатному 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расписанию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Занято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ставок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укомплектованности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Врачи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90,6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медперсонал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92,25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83,25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93,5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Младший персонал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90,0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7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АХО и прочий персонал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100,0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http://timesofindia.indiatimes.com/photo/7259641.cms"/>
          <p:cNvPicPr>
            <a:picLocks noChangeAspect="1" noChangeArrowheads="1"/>
          </p:cNvPicPr>
          <p:nvPr/>
        </p:nvPicPr>
        <p:blipFill>
          <a:blip r:embed="rId2" cstate="print"/>
          <a:srcRect l="3638" t="16367" r="27251" b="7263"/>
          <a:stretch>
            <a:fillRect/>
          </a:stretch>
        </p:blipFill>
        <p:spPr bwMode="auto">
          <a:xfrm>
            <a:off x="7532712" y="5229200"/>
            <a:ext cx="1055104" cy="78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3377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Развитие  материально- технической базы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DGP-110-105-2\Pictures\фото_75\поликлиника75-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3036173" cy="214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GP-110-105-2\Pictures\фото_75\поликлиника75-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0" y="1628800"/>
            <a:ext cx="3168352" cy="477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4701947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поликлинике по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модернизации: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проведен текущий ремонт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приобретено новое оборудование</a:t>
            </a:r>
          </a:p>
        </p:txBody>
      </p:sp>
    </p:spTree>
    <p:extLst>
      <p:ext uri="{BB962C8B-B14F-4D97-AF65-F5344CB8AC3E}">
        <p14:creationId xmlns:p14="http://schemas.microsoft.com/office/powerpoint/2010/main" val="720926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Медицинское оборудование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4824536" cy="4497363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аппарат УЗ диагностический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Sono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Scape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прибор универсальный УЗ сканирующий Кариес плюс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система УЗ диагностическая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Mylab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- 70</a:t>
            </a:r>
          </a:p>
          <a:p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электроэнцефалограф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топограф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анализатор гематологический, экспресс – анализатор мочи,   анализатор глюкозы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аппаратура для кабинета физиотерапии: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Полюс -2»,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Инфинита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», аппарат для СМВ – терапии СМВ-20-4 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ЛУЧ, «Ранет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оборудование для офтальмологического  и отоларингологического кабинетов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комплексы–тренажёры многофункциональные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стоматологическая установка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468573" cy="236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DSC_35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77072"/>
            <a:ext cx="3513164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9866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Общедоступность медицинской помощи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33056"/>
            <a:ext cx="237764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DGP-110-105-2\Pictures\emias-infom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376264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916832"/>
            <a:ext cx="49685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Пациент имеет возможность записаться на прием к врачу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самостоятельно через: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киоски системы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ЕМИАС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единую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телефонную службу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-центр по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телефону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портал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регистратуру поликлиники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мобильные приложения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Врач может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записать пациента к себе на повторный осмотр, на обследование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консультации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специалистов, в том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числе во все подразделения амбулаторного центра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194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Обратная связь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69" y="1556792"/>
            <a:ext cx="2519822" cy="222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69121"/>
            <a:ext cx="2442593" cy="218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1700808"/>
            <a:ext cx="43204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Часы приема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заместителя главного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врача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медицинской части филиала № 2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Зубрилиной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С.Е. по понедельникам 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15-00 до 19-00,  по четвергам  с  9-00  до  12-00,  по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первым субботам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месяца  с  10-00 до 14-00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Ящик для обращений в холле поликлиники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Книга «Жалоб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предложений»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Анкетирование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целью выявления удовлетворенности медицинской помощью</a:t>
            </a:r>
          </a:p>
        </p:txBody>
      </p:sp>
    </p:spTree>
    <p:extLst>
      <p:ext uri="{BB962C8B-B14F-4D97-AF65-F5344CB8AC3E}">
        <p14:creationId xmlns:p14="http://schemas.microsoft.com/office/powerpoint/2010/main" val="1823719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с обращениями граждан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F: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2060848"/>
            <a:ext cx="52565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 2014 год всего было 73 обращений. Из них: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 организации работы – 22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благодарностей – 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общие вопросы – 49 </a:t>
            </a:r>
          </a:p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Признаны обоснованными две жалобы, что составляет 1,26 на 10 тыс.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1846393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altLang="ru-RU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Московская служба психологической помощи населению в СВАО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1902117" cy="247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228" y="1769740"/>
            <a:ext cx="279241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1619672" y="4221088"/>
            <a:ext cx="54847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Начальник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отдела психологической помощи СВАО Серганова Ксения Алексеевна совместно с медицинскими психологами ДГП № 110 разработали курс обучения медицинского персонала</a:t>
            </a:r>
          </a:p>
          <a:p>
            <a:pPr algn="just"/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«Этика», «Превосходный сервис», «Навыки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эффективного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общения», «Деловая коммуникация. Избежание конфликта», «Работа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команде», «Профилактика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«профессионального выгорания</a:t>
            </a:r>
            <a:r>
              <a:rPr lang="ru-RU" altLang="ru-RU" sz="1600" dirty="0"/>
              <a:t>»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3235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Структура амбулаторного центра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6" b="7701"/>
          <a:stretch/>
        </p:blipFill>
        <p:spPr>
          <a:xfrm>
            <a:off x="4450450" y="1590294"/>
            <a:ext cx="4203540" cy="2990834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1738"/>
            <a:ext cx="712345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Блок-схема: процесс 6"/>
          <p:cNvSpPr/>
          <p:nvPr/>
        </p:nvSpPr>
        <p:spPr>
          <a:xfrm>
            <a:off x="395536" y="1844824"/>
            <a:ext cx="2808312" cy="785587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ГБУЗ ДГП № 110 ДЗМ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318048" y="3073760"/>
            <a:ext cx="1512168" cy="64327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Филиал</a:t>
            </a:r>
            <a:r>
              <a:rPr lang="ru-RU" dirty="0" smtClean="0"/>
              <a:t> № 1</a:t>
            </a:r>
          </a:p>
          <a:p>
            <a:pPr algn="ctr"/>
            <a:r>
              <a:rPr lang="ru-RU" dirty="0" smtClean="0"/>
              <a:t>(№44)</a:t>
            </a:r>
            <a:endParaRPr lang="ru-RU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318048" y="3933056"/>
            <a:ext cx="1512168" cy="64807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Филиал № 2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(№75)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Соединительная линия уступом 10"/>
          <p:cNvCxnSpPr>
            <a:stCxn id="7" idx="2"/>
            <a:endCxn id="9" idx="1"/>
          </p:cNvCxnSpPr>
          <p:nvPr/>
        </p:nvCxnSpPr>
        <p:spPr>
          <a:xfrm rot="16200000" flipH="1">
            <a:off x="1676378" y="2753725"/>
            <a:ext cx="764985" cy="51835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stCxn id="7" idx="2"/>
            <a:endCxn id="20" idx="1"/>
          </p:cNvCxnSpPr>
          <p:nvPr/>
        </p:nvCxnSpPr>
        <p:spPr>
          <a:xfrm rot="16200000" flipH="1">
            <a:off x="757694" y="3672409"/>
            <a:ext cx="2598789" cy="51479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stCxn id="7" idx="2"/>
            <a:endCxn id="10" idx="1"/>
          </p:cNvCxnSpPr>
          <p:nvPr/>
        </p:nvCxnSpPr>
        <p:spPr>
          <a:xfrm rot="16200000" flipH="1">
            <a:off x="1245530" y="3184573"/>
            <a:ext cx="1626681" cy="51835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Блок-схема: процесс 19"/>
          <p:cNvSpPr/>
          <p:nvPr/>
        </p:nvSpPr>
        <p:spPr>
          <a:xfrm>
            <a:off x="2314484" y="4869160"/>
            <a:ext cx="1512168" cy="72008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Филиал №3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(№24)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0" name="TextBox 3079"/>
          <p:cNvSpPr txBox="1"/>
          <p:nvPr/>
        </p:nvSpPr>
        <p:spPr>
          <a:xfrm>
            <a:off x="4427984" y="4725144"/>
            <a:ext cx="424847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Детская городская поликлиника № 75,</a:t>
            </a:r>
          </a:p>
          <a:p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 ,ул. Полярная, дом 24</a:t>
            </a: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875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 на 2015 год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DGP-110-105-2\Pictures\фото_75\поликлиника75-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600400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700808"/>
            <a:ext cx="4032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Укомплектовать поликлинику медицинскими кадрами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новой детской поликлиники в районе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компьютерной томографии в диагностических целях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Увеличение доступности первичной медико-санитарной помощи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Дальнейшее совершенствование профилактического направления деятельности поликлиники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8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Благодарим за внимание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96" y="2102497"/>
            <a:ext cx="4269984" cy="298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881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Территория обслуживания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556792"/>
            <a:ext cx="36004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Филиал № 2 ГБУЗ ДГП № 110 ДЗМ обеспечивает медицинской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помощью детское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население:</a:t>
            </a: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Южное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Медведково –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11 769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района Северное Медведково - 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1 846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556792"/>
            <a:ext cx="4464496" cy="45442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6984268" y="2760993"/>
            <a:ext cx="972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ДГП 75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0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Подразделения поликлиники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844824"/>
            <a:ext cx="4777534" cy="3131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79512" y="1862824"/>
            <a:ext cx="3384376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Плановая мощность поликлиники –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320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посещений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смену, фактическая мощность 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544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(что составляет 170% от плановой)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Два педиатрических отделения,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участков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Отделение профилактики обслуживает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школ (12 медицинских кабинетов)  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детских садов (19 медицинских документов)</a:t>
            </a: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972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детского населения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648498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Кол-во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детей, проживающих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территории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поликлиники,  на конец 2014 г составило 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13 615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человек.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 них: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неорганизованное население 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2 440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чел.,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организованное население 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11 175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48498"/>
            <a:ext cx="3816424" cy="278861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68708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Показатели здоровья детей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844824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Динамика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показателей по количеству зарегистрированных заболеваний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сравнении с 2013 годом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уменьшилась на 3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4536504" cy="25721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36081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заболеваемости детей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23545" cy="48245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85784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 поликлиники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70080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Снижение на 0,6% числа посещений врачей по поводу заболеваний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1" y="4005064"/>
            <a:ext cx="2736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оперативной активности на 0,39%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08014"/>
            <a:ext cx="4038980" cy="235303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4056562" cy="24361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62513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Профилактическая работа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70080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Выполнение плана составило – 100,02 %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1" y="4005064"/>
            <a:ext cx="2736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Выполнение плана составило – 100 %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21412"/>
            <a:ext cx="4286647" cy="23396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245" y="4004672"/>
            <a:ext cx="4350386" cy="23519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36206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698</Words>
  <Application>Microsoft Office PowerPoint</Application>
  <PresentationFormat>Экран (4:3)</PresentationFormat>
  <Paragraphs>129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Специальное оформление</vt:lpstr>
      <vt:lpstr>Тема Office</vt:lpstr>
      <vt:lpstr>Презентация PowerPoint</vt:lpstr>
      <vt:lpstr>    Структура амбулаторного центра</vt:lpstr>
      <vt:lpstr>Территория обслуживания</vt:lpstr>
      <vt:lpstr>Подразделения поликлиники</vt:lpstr>
      <vt:lpstr>Структура детского населения</vt:lpstr>
      <vt:lpstr>Показатели здоровья детей</vt:lpstr>
      <vt:lpstr>Структура заболеваемости детей </vt:lpstr>
      <vt:lpstr>Деятельность поликлиники</vt:lpstr>
      <vt:lpstr>Профилактическая работа</vt:lpstr>
      <vt:lpstr>Диспансеризация детей-инвалидов</vt:lpstr>
      <vt:lpstr>Структура заболеваемости детей-инвалидов за 2014 год</vt:lpstr>
      <vt:lpstr>Летальность</vt:lpstr>
      <vt:lpstr>Укомплектованность кадрами</vt:lpstr>
      <vt:lpstr>Развитие  материально- технической базы</vt:lpstr>
      <vt:lpstr>Медицинское оборудование</vt:lpstr>
      <vt:lpstr>Общедоступность медицинской помощи</vt:lpstr>
      <vt:lpstr>Обратная связь</vt:lpstr>
      <vt:lpstr>Работа с обращениями граждан</vt:lpstr>
      <vt:lpstr>Московская служба психологической помощи населению в СВАО</vt:lpstr>
      <vt:lpstr>Задачи на 2015 год</vt:lpstr>
      <vt:lpstr>Благодарим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DGP-110-105-2</dc:creator>
  <cp:lastModifiedBy>Zubrilina</cp:lastModifiedBy>
  <cp:revision>57</cp:revision>
  <dcterms:created xsi:type="dcterms:W3CDTF">2015-01-21T11:30:58Z</dcterms:created>
  <dcterms:modified xsi:type="dcterms:W3CDTF">2015-01-22T10:42:16Z</dcterms:modified>
</cp:coreProperties>
</file>