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5" r:id="rId2"/>
    <p:sldId id="32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4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23" r:id="rId60"/>
    <p:sldId id="324" r:id="rId61"/>
    <p:sldId id="317" r:id="rId62"/>
    <p:sldId id="318" r:id="rId63"/>
    <p:sldId id="319" r:id="rId64"/>
    <p:sldId id="320" r:id="rId65"/>
    <p:sldId id="321" r:id="rId66"/>
    <p:sldId id="322" r:id="rId67"/>
  </p:sldIdLst>
  <p:sldSz cx="9361488" cy="7200900"/>
  <p:notesSz cx="6761163" cy="9942513"/>
  <p:defaultTextStyle>
    <a:defPPr>
      <a:defRPr lang="ru-RU"/>
    </a:defPPr>
    <a:lvl1pPr marL="0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3202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46404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19606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92808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66010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39212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12414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785616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F1F6727-D8F8-42FA-A9A0-9BFF65869821}">
          <p14:sldIdLst>
            <p14:sldId id="325"/>
            <p14:sldId id="32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5"/>
            <p14:sldId id="286"/>
            <p14:sldId id="284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23"/>
            <p14:sldId id="324"/>
            <p14:sldId id="317"/>
            <p14:sldId id="318"/>
            <p14:sldId id="319"/>
            <p14:sldId id="320"/>
            <p14:sldId id="321"/>
            <p14:sldId id="32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CC66"/>
    <a:srgbClr val="66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>
      <p:cViewPr varScale="1">
        <p:scale>
          <a:sx n="83" d="100"/>
          <a:sy n="83" d="100"/>
        </p:scale>
        <p:origin x="-1530" y="-54"/>
      </p:cViewPr>
      <p:guideLst>
        <p:guide orient="horz" pos="2268"/>
        <p:guide pos="29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3451" y="3472723"/>
            <a:ext cx="7286461" cy="1543526"/>
          </a:xfrm>
        </p:spPr>
        <p:txBody>
          <a:bodyPr anchor="b"/>
          <a:lstStyle>
            <a:lvl1pPr>
              <a:defRPr sz="41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3451" y="5016249"/>
            <a:ext cx="7286461" cy="904491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7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9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2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9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12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3452" y="1897729"/>
            <a:ext cx="7292501" cy="42540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7957" y="709509"/>
            <a:ext cx="1507996" cy="544459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3452" y="709510"/>
            <a:ext cx="5597602" cy="544459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602611" indent="-236601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3075813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549015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4022217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53" y="3474010"/>
            <a:ext cx="7286458" cy="1542240"/>
          </a:xfrm>
        </p:spPr>
        <p:txBody>
          <a:bodyPr anchor="b"/>
          <a:lstStyle>
            <a:lvl1pPr algn="r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3453" y="5016250"/>
            <a:ext cx="7286458" cy="903420"/>
          </a:xfrm>
        </p:spPr>
        <p:txBody>
          <a:bodyPr anchor="t">
            <a:normAutofit/>
          </a:bodyPr>
          <a:lstStyle>
            <a:lvl1pPr marL="0" indent="0" algn="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732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64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19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92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66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39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12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85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52" y="709511"/>
            <a:ext cx="7292501" cy="9706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3452" y="1900237"/>
            <a:ext cx="3553841" cy="4253866"/>
          </a:xfrm>
        </p:spPr>
        <p:txBody>
          <a:bodyPr>
            <a:normAutofit/>
          </a:bodyPr>
          <a:lstStyle>
            <a:lvl5pPr>
              <a:defRPr/>
            </a:lvl5pPr>
            <a:lvl6pPr marL="2602611" indent="-236601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3075813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549015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4022217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4196" y="1900237"/>
            <a:ext cx="3551757" cy="4253867"/>
          </a:xfrm>
        </p:spPr>
        <p:txBody>
          <a:bodyPr>
            <a:normAutofit/>
          </a:bodyPr>
          <a:lstStyle>
            <a:lvl5pPr>
              <a:defRPr/>
            </a:lvl5pPr>
            <a:lvl6pPr marL="2602611" indent="-236601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3075813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549015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4022217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4597" y="1903573"/>
            <a:ext cx="3222694" cy="605075"/>
          </a:xfrm>
        </p:spPr>
        <p:txBody>
          <a:bodyPr anchor="b">
            <a:noAutofit/>
          </a:bodyPr>
          <a:lstStyle>
            <a:lvl1pPr marL="0" indent="0">
              <a:buNone/>
              <a:defRPr sz="2500" b="0"/>
            </a:lvl1pPr>
            <a:lvl2pPr marL="473202" indent="0">
              <a:buNone/>
              <a:defRPr sz="2100" b="1"/>
            </a:lvl2pPr>
            <a:lvl3pPr marL="946404" indent="0">
              <a:buNone/>
              <a:defRPr sz="1900" b="1"/>
            </a:lvl3pPr>
            <a:lvl4pPr marL="1419606" indent="0">
              <a:buNone/>
              <a:defRPr sz="1700" b="1"/>
            </a:lvl4pPr>
            <a:lvl5pPr marL="1892808" indent="0">
              <a:buNone/>
              <a:defRPr sz="1700" b="1"/>
            </a:lvl5pPr>
            <a:lvl6pPr marL="2366010" indent="0">
              <a:buNone/>
              <a:defRPr sz="1700" b="1"/>
            </a:lvl6pPr>
            <a:lvl7pPr marL="2839212" indent="0">
              <a:buNone/>
              <a:defRPr sz="1700" b="1"/>
            </a:lvl7pPr>
            <a:lvl8pPr marL="3312414" indent="0">
              <a:buNone/>
              <a:defRPr sz="1700" b="1"/>
            </a:lvl8pPr>
            <a:lvl9pPr marL="378561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3452" y="2508649"/>
            <a:ext cx="3553841" cy="3645454"/>
          </a:xfrm>
        </p:spPr>
        <p:txBody>
          <a:bodyPr>
            <a:normAutofit/>
          </a:bodyPr>
          <a:lstStyle>
            <a:lvl5pPr>
              <a:defRPr/>
            </a:lvl5pPr>
            <a:lvl6pPr marL="2602611" indent="-236601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3075813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549015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4022217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801" y="1903573"/>
            <a:ext cx="3217231" cy="605075"/>
          </a:xfrm>
        </p:spPr>
        <p:txBody>
          <a:bodyPr anchor="b">
            <a:noAutofit/>
          </a:bodyPr>
          <a:lstStyle>
            <a:lvl1pPr marL="0" indent="0">
              <a:buNone/>
              <a:defRPr sz="2500" b="0"/>
            </a:lvl1pPr>
            <a:lvl2pPr marL="473202" indent="0">
              <a:buNone/>
              <a:defRPr sz="2100" b="1"/>
            </a:lvl2pPr>
            <a:lvl3pPr marL="946404" indent="0">
              <a:buNone/>
              <a:defRPr sz="1900" b="1"/>
            </a:lvl3pPr>
            <a:lvl4pPr marL="1419606" indent="0">
              <a:buNone/>
              <a:defRPr sz="1700" b="1"/>
            </a:lvl4pPr>
            <a:lvl5pPr marL="1892808" indent="0">
              <a:buNone/>
              <a:defRPr sz="1700" b="1"/>
            </a:lvl5pPr>
            <a:lvl6pPr marL="2366010" indent="0">
              <a:buNone/>
              <a:defRPr sz="1700" b="1"/>
            </a:lvl6pPr>
            <a:lvl7pPr marL="2839212" indent="0">
              <a:buNone/>
              <a:defRPr sz="1700" b="1"/>
            </a:lvl7pPr>
            <a:lvl8pPr marL="3312414" indent="0">
              <a:buNone/>
              <a:defRPr sz="1700" b="1"/>
            </a:lvl8pPr>
            <a:lvl9pPr marL="378561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4195" y="2508649"/>
            <a:ext cx="3553839" cy="3645454"/>
          </a:xfrm>
        </p:spPr>
        <p:txBody>
          <a:bodyPr>
            <a:normAutofit/>
          </a:bodyPr>
          <a:lstStyle>
            <a:lvl5pPr>
              <a:defRPr/>
            </a:lvl5pPr>
            <a:lvl6pPr marL="2602611" indent="-236601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3075813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549015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4022217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51" y="468392"/>
            <a:ext cx="2723933" cy="1245154"/>
          </a:xfrm>
        </p:spPr>
        <p:txBody>
          <a:bodyPr anchor="b"/>
          <a:lstStyle>
            <a:lvl1pPr algn="l">
              <a:defRPr sz="25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289" y="468392"/>
            <a:ext cx="4381665" cy="5685711"/>
          </a:xfrm>
        </p:spPr>
        <p:txBody>
          <a:bodyPr>
            <a:normAutofit/>
          </a:bodyPr>
          <a:lstStyle>
            <a:lvl5pPr>
              <a:defRPr/>
            </a:lvl5pPr>
            <a:lvl6pPr marL="2602611" indent="-236601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3075813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549015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4022217" indent="-236601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3451" y="1713547"/>
            <a:ext cx="2723933" cy="444055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73202" indent="0">
              <a:buNone/>
              <a:defRPr sz="1200"/>
            </a:lvl2pPr>
            <a:lvl3pPr marL="946404" indent="0">
              <a:buNone/>
              <a:defRPr sz="1000"/>
            </a:lvl3pPr>
            <a:lvl4pPr marL="1419606" indent="0">
              <a:buNone/>
              <a:defRPr sz="900"/>
            </a:lvl4pPr>
            <a:lvl5pPr marL="1892808" indent="0">
              <a:buNone/>
              <a:defRPr sz="900"/>
            </a:lvl5pPr>
            <a:lvl6pPr marL="2366010" indent="0">
              <a:buNone/>
              <a:defRPr sz="900"/>
            </a:lvl6pPr>
            <a:lvl7pPr marL="2839212" indent="0">
              <a:buNone/>
              <a:defRPr sz="900"/>
            </a:lvl7pPr>
            <a:lvl8pPr marL="3312414" indent="0">
              <a:buNone/>
              <a:defRPr sz="900"/>
            </a:lvl8pPr>
            <a:lvl9pPr marL="37856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52" y="1456411"/>
            <a:ext cx="3564191" cy="1168917"/>
          </a:xfrm>
        </p:spPr>
        <p:txBody>
          <a:bodyPr anchor="b">
            <a:normAutofit/>
          </a:bodyPr>
          <a:lstStyle>
            <a:lvl1pPr algn="l">
              <a:defRPr sz="25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3452" y="2625328"/>
            <a:ext cx="3564191" cy="265671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73202" indent="0">
              <a:buNone/>
              <a:defRPr sz="1200"/>
            </a:lvl2pPr>
            <a:lvl3pPr marL="946404" indent="0">
              <a:buNone/>
              <a:defRPr sz="1000"/>
            </a:lvl3pPr>
            <a:lvl4pPr marL="1419606" indent="0">
              <a:buNone/>
              <a:defRPr sz="900"/>
            </a:lvl4pPr>
            <a:lvl5pPr marL="1892808" indent="0">
              <a:buNone/>
              <a:defRPr sz="900"/>
            </a:lvl5pPr>
            <a:lvl6pPr marL="2366010" indent="0">
              <a:buNone/>
              <a:defRPr sz="900"/>
            </a:lvl6pPr>
            <a:lvl7pPr marL="2839212" indent="0">
              <a:buNone/>
              <a:defRPr sz="900"/>
            </a:lvl7pPr>
            <a:lvl8pPr marL="3312414" indent="0">
              <a:buNone/>
              <a:defRPr sz="900"/>
            </a:lvl8pPr>
            <a:lvl9pPr marL="378561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830997" y="1042729"/>
            <a:ext cx="1891072" cy="1606961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992794" y="1680210"/>
            <a:ext cx="3510558" cy="360045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7"/>
            <a:ext cx="9472411" cy="7200940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73202" rtl="0" eaLnBrk="1" latinLnBrk="0" hangingPunct="1"/>
                  <a:endParaRPr lang="en-US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73202" rtl="0" eaLnBrk="1" latinLnBrk="0" hangingPunct="1"/>
                  <a:endParaRPr lang="en-US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73202" rtl="0" eaLnBrk="1" latinLnBrk="0" hangingPunct="1"/>
                  <a:endParaRPr lang="en-US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73202" rtl="0" eaLnBrk="1" latinLnBrk="0" hangingPunct="1"/>
                  <a:endParaRPr lang="en-US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73202" rtl="0" eaLnBrk="1" latinLnBrk="0" hangingPunct="1"/>
                  <a:endParaRPr lang="en-US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73202" rtl="0" eaLnBrk="1" latinLnBrk="0" hangingPunct="1"/>
                  <a:endParaRPr lang="en-US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73202" rtl="0" eaLnBrk="1" latinLnBrk="0" hangingPunct="1"/>
                  <a:endParaRPr lang="en-US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73202" rtl="0" eaLnBrk="1" latinLnBrk="0" hangingPunct="1"/>
                  <a:endParaRPr lang="en-US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73202" rtl="0" eaLnBrk="1" latinLnBrk="0" hangingPunct="1"/>
                  <a:endParaRPr lang="en-US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73202" rtl="0" eaLnBrk="1" latinLnBrk="0" hangingPunct="1"/>
                  <a:endParaRPr lang="en-US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3452" y="709511"/>
            <a:ext cx="7294582" cy="970699"/>
          </a:xfrm>
          <a:prstGeom prst="rect">
            <a:avLst/>
          </a:prstGeom>
        </p:spPr>
        <p:txBody>
          <a:bodyPr vert="horz" lIns="94640" tIns="47320" rIns="94640" bIns="473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3452" y="1897729"/>
            <a:ext cx="7294581" cy="4254009"/>
          </a:xfrm>
          <a:prstGeom prst="rect">
            <a:avLst/>
          </a:prstGeom>
        </p:spPr>
        <p:txBody>
          <a:bodyPr vert="horz" lIns="94640" tIns="47320" rIns="94640" bIns="473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0455" y="6249401"/>
            <a:ext cx="2184347" cy="383381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034" y="6249401"/>
            <a:ext cx="5381421" cy="383381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279" y="6249401"/>
            <a:ext cx="622755" cy="383381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73202" rtl="0" eaLnBrk="1" latinLnBrk="0" hangingPunct="1">
        <a:spcBef>
          <a:spcPct val="0"/>
        </a:spcBef>
        <a:buNone/>
        <a:defRPr sz="33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54902" indent="-354902" algn="l" defTabSz="473202" rtl="0" eaLnBrk="1" latinLnBrk="0" hangingPunct="1">
        <a:spcBef>
          <a:spcPct val="20000"/>
        </a:spcBef>
        <a:spcAft>
          <a:spcPts val="621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953" indent="-295751" algn="l" defTabSz="473202" rtl="0" eaLnBrk="1" latinLnBrk="0" hangingPunct="1">
        <a:spcBef>
          <a:spcPct val="20000"/>
        </a:spcBef>
        <a:spcAft>
          <a:spcPts val="621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83005" indent="-236601" algn="l" defTabSz="473202" rtl="0" eaLnBrk="1" latinLnBrk="0" hangingPunct="1">
        <a:spcBef>
          <a:spcPct val="20000"/>
        </a:spcBef>
        <a:spcAft>
          <a:spcPts val="621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56207" indent="-236601" algn="l" defTabSz="473202" rtl="0" eaLnBrk="1" latinLnBrk="0" hangingPunct="1">
        <a:spcBef>
          <a:spcPct val="20000"/>
        </a:spcBef>
        <a:spcAft>
          <a:spcPts val="621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29409" indent="-236601" algn="l" defTabSz="473202" rtl="0" eaLnBrk="1" latinLnBrk="0" hangingPunct="1">
        <a:spcBef>
          <a:spcPct val="20000"/>
        </a:spcBef>
        <a:spcAft>
          <a:spcPts val="621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02611" indent="-236601" algn="l" defTabSz="47320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75813" indent="-236601" algn="l" defTabSz="47320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49015" indent="-236601" algn="l" defTabSz="47320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22217" indent="-236601" algn="l" defTabSz="47320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3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3202" algn="l" defTabSz="473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6404" algn="l" defTabSz="473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9606" algn="l" defTabSz="473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2808" algn="l" defTabSz="473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6010" algn="l" defTabSz="473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9212" algn="l" defTabSz="473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12414" algn="l" defTabSz="473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5616" algn="l" defTabSz="473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18.jpeg"/><Relationship Id="rId12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6.wdp"/><Relationship Id="rId5" Type="http://schemas.openxmlformats.org/officeDocument/2006/relationships/image" Target="../media/image29.jpe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microsoft.com/office/2007/relationships/hdphoto" Target="../media/hdphoto1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18.wdp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microsoft.com/office/2007/relationships/hdphoto" Target="../media/hdphoto23.wdp"/><Relationship Id="rId4" Type="http://schemas.microsoft.com/office/2007/relationships/hdphoto" Target="../media/hdphoto21.wdp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jpeg"/><Relationship Id="rId7" Type="http://schemas.microsoft.com/office/2007/relationships/hdphoto" Target="../media/hdphoto25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24.wdp"/><Relationship Id="rId9" Type="http://schemas.microsoft.com/office/2007/relationships/hdphoto" Target="../media/hdphoto2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27.wdp"/><Relationship Id="rId7" Type="http://schemas.microsoft.com/office/2007/relationships/hdphoto" Target="../media/hdphoto29.wdp"/><Relationship Id="rId12" Type="http://schemas.microsoft.com/office/2007/relationships/hdphoto" Target="../media/hdphoto3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11" Type="http://schemas.openxmlformats.org/officeDocument/2006/relationships/image" Target="../media/image52.jpeg"/><Relationship Id="rId5" Type="http://schemas.microsoft.com/office/2007/relationships/hdphoto" Target="../media/hdphoto28.wdp"/><Relationship Id="rId10" Type="http://schemas.openxmlformats.org/officeDocument/2006/relationships/image" Target="../media/image51.png"/><Relationship Id="rId4" Type="http://schemas.openxmlformats.org/officeDocument/2006/relationships/image" Target="../media/image48.jpeg"/><Relationship Id="rId9" Type="http://schemas.microsoft.com/office/2007/relationships/hdphoto" Target="../media/hdphoto30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3.wdp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microsoft.com/office/2007/relationships/hdphoto" Target="../media/hdphoto35.wdp"/><Relationship Id="rId4" Type="http://schemas.openxmlformats.org/officeDocument/2006/relationships/image" Target="../media/image56.jpeg"/><Relationship Id="rId9" Type="http://schemas.microsoft.com/office/2007/relationships/hdphoto" Target="../media/hdphoto37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microsoft.com/office/2007/relationships/hdphoto" Target="../media/hdphoto40.wdp"/><Relationship Id="rId4" Type="http://schemas.microsoft.com/office/2007/relationships/hdphoto" Target="../media/hdphoto38.wdp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microsoft.com/office/2007/relationships/hdphoto" Target="../media/hdphoto43.wdp"/><Relationship Id="rId4" Type="http://schemas.microsoft.com/office/2007/relationships/hdphoto" Target="../media/hdphoto41.wdp"/><Relationship Id="rId9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microsoft.com/office/2007/relationships/hdphoto" Target="../media/hdphoto46.wdp"/><Relationship Id="rId4" Type="http://schemas.microsoft.com/office/2007/relationships/hdphoto" Target="../media/hdphoto44.wdp"/><Relationship Id="rId9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microsoft.com/office/2007/relationships/hdphoto" Target="../media/hdphoto48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microsoft.com/office/2007/relationships/hdphoto" Target="../media/hdphoto47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microsoft.com/office/2007/relationships/hdphoto" Target="../media/hdphoto51.wdp"/><Relationship Id="rId4" Type="http://schemas.microsoft.com/office/2007/relationships/hdphoto" Target="../media/hdphoto49.wdp"/><Relationship Id="rId9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microsoft.com/office/2007/relationships/hdphoto" Target="../media/hdphoto54.wdp"/><Relationship Id="rId4" Type="http://schemas.microsoft.com/office/2007/relationships/hdphoto" Target="../media/hdphoto52.wdp"/><Relationship Id="rId9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microsoft.com/office/2007/relationships/hdphoto" Target="../media/hdphoto56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microsoft.com/office/2007/relationships/hdphoto" Target="../media/hdphoto55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microsoft.com/office/2007/relationships/hdphoto" Target="../media/hdphoto59.wdp"/><Relationship Id="rId4" Type="http://schemas.microsoft.com/office/2007/relationships/hdphoto" Target="../media/hdphoto57.wdp"/><Relationship Id="rId9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microsoft.com/office/2007/relationships/hdphoto" Target="../media/hdphoto61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microsoft.com/office/2007/relationships/hdphoto" Target="../media/hdphoto60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microsoft.com/office/2007/relationships/hdphoto" Target="../media/hdphoto62.wdp"/><Relationship Id="rId7" Type="http://schemas.microsoft.com/office/2007/relationships/hdphoto" Target="../media/hdphoto64.wd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eg"/><Relationship Id="rId11" Type="http://schemas.microsoft.com/office/2007/relationships/hdphoto" Target="../media/hdphoto66.wdp"/><Relationship Id="rId5" Type="http://schemas.microsoft.com/office/2007/relationships/hdphoto" Target="../media/hdphoto63.wdp"/><Relationship Id="rId10" Type="http://schemas.openxmlformats.org/officeDocument/2006/relationships/image" Target="../media/image116.jpeg"/><Relationship Id="rId4" Type="http://schemas.openxmlformats.org/officeDocument/2006/relationships/image" Target="../media/image113.jpeg"/><Relationship Id="rId9" Type="http://schemas.microsoft.com/office/2007/relationships/hdphoto" Target="../media/hdphoto6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microsoft.com/office/2007/relationships/hdphoto" Target="../media/hdphoto67.wdp"/><Relationship Id="rId7" Type="http://schemas.microsoft.com/office/2007/relationships/hdphoto" Target="../media/hdphoto69.wdp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microsoft.com/office/2007/relationships/hdphoto" Target="../media/hdphoto68.wdp"/><Relationship Id="rId4" Type="http://schemas.openxmlformats.org/officeDocument/2006/relationships/image" Target="../media/image118.jpeg"/><Relationship Id="rId9" Type="http://schemas.microsoft.com/office/2007/relationships/hdphoto" Target="../media/hdphoto70.wd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microsoft.com/office/2007/relationships/hdphoto" Target="../media/hdphoto71.wdp"/><Relationship Id="rId7" Type="http://schemas.microsoft.com/office/2007/relationships/hdphoto" Target="../media/hdphoto73.wdp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jpeg"/><Relationship Id="rId11" Type="http://schemas.microsoft.com/office/2007/relationships/hdphoto" Target="../media/hdphoto75.wdp"/><Relationship Id="rId5" Type="http://schemas.microsoft.com/office/2007/relationships/hdphoto" Target="../media/hdphoto72.wdp"/><Relationship Id="rId10" Type="http://schemas.openxmlformats.org/officeDocument/2006/relationships/image" Target="../media/image125.jpeg"/><Relationship Id="rId4" Type="http://schemas.openxmlformats.org/officeDocument/2006/relationships/image" Target="../media/image122.jpeg"/><Relationship Id="rId9" Type="http://schemas.microsoft.com/office/2007/relationships/hdphoto" Target="../media/hdphoto74.wdp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6.wdp"/><Relationship Id="rId7" Type="http://schemas.microsoft.com/office/2007/relationships/hdphoto" Target="../media/hdphoto78.wdp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jpeg"/><Relationship Id="rId5" Type="http://schemas.microsoft.com/office/2007/relationships/hdphoto" Target="../media/hdphoto77.wdp"/><Relationship Id="rId4" Type="http://schemas.openxmlformats.org/officeDocument/2006/relationships/image" Target="../media/image12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айоны Москвы, фла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84" y="2448322"/>
            <a:ext cx="6336704" cy="425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647848" y="709511"/>
            <a:ext cx="10945216" cy="970699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Деятельность </a:t>
            </a:r>
            <a:br>
              <a:rPr lang="ru-RU" sz="3600" b="1" dirty="0" smtClean="0">
                <a:solidFill>
                  <a:srgbClr val="FFFF00"/>
                </a:solidFill>
                <a:latin typeface="Times New Roman"/>
                <a:ea typeface="Times New Roman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ГКУ 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«ИС района Южное Медведково»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FFFF00"/>
                </a:solidFill>
                <a:latin typeface="Times New Roman"/>
                <a:ea typeface="Times New Roman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/>
                <a:ea typeface="Times New Roman"/>
              </a:rPr>
              <a:t>за 2014 год</a:t>
            </a:r>
            <a:r>
              <a:rPr lang="ru-RU" sz="3200" dirty="0">
                <a:latin typeface="Times New Roman"/>
                <a:ea typeface="Times New Roman"/>
              </a:rPr>
              <a:t/>
            </a:r>
            <a:br>
              <a:rPr lang="ru-RU" sz="3200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453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453" y="144066"/>
            <a:ext cx="7286458" cy="720080"/>
          </a:xfrm>
        </p:spPr>
        <p:txBody>
          <a:bodyPr anchor="ctr"/>
          <a:lstStyle/>
          <a:p>
            <a:pPr algn="ctr"/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улица Сухонская, д1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64" y="864146"/>
            <a:ext cx="8784976" cy="5976664"/>
          </a:xfrm>
        </p:spPr>
        <p:txBody>
          <a:bodyPr anchor="ctr">
            <a:normAutofit/>
          </a:bodyPr>
          <a:lstStyle/>
          <a:p>
            <a:pPr algn="ctr"/>
            <a:r>
              <a:rPr lang="ru-RU" sz="25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ремонт газонов – 2000 </a:t>
            </a:r>
            <a:r>
              <a:rPr lang="ru-RU" sz="25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5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5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5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ограждений газонов – 300 </a:t>
            </a:r>
            <a:r>
              <a:rPr lang="ru-RU" sz="25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п.м</a:t>
            </a:r>
            <a:r>
              <a:rPr lang="ru-RU" sz="25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5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5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резинового покрытия– 775 </a:t>
            </a:r>
            <a:r>
              <a:rPr lang="ru-RU" sz="25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5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5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5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замена МАФ – 43 ед.</a:t>
            </a:r>
          </a:p>
          <a:p>
            <a:pPr marL="342900" indent="-342900" algn="ctr">
              <a:buFontTx/>
              <a:buChar char="-"/>
            </a:pPr>
            <a:endParaRPr lang="ru-RU" sz="35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56" y="216074"/>
            <a:ext cx="1008111" cy="576063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\\1147j2104-ln\Обмен\Старокожева С.Ю\ПРЕЗЕНТАЦИЯ\фото до благ\Сух.1\DSCF12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8" y="648122"/>
            <a:ext cx="3600400" cy="273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201024" y="288083"/>
            <a:ext cx="1944216" cy="504055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\\1147j2104-ln\Обмен\Старокожева С.Ю\ПРЕЗЕНТАЦИЯ\фото после благ\Сух. д.1\DSCF386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840" y="720130"/>
            <a:ext cx="3698428" cy="2592287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147j2104-ln\Обмен\Старокожева С.Ю\ПРЕЗЕНТАЦИЯ\фото до благ\Сух.1\DSCF12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6" y="2664347"/>
            <a:ext cx="3600399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147j2104-ln\Обмен\Старокожева С.Ю\ПРЕЗЕНТАЦИЯ\фото до благ\Сух.1\DSCF12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4" y="4320530"/>
            <a:ext cx="3528392" cy="2644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147j2104-ln\Обмен\Старокожева С.Ю\ПРЕЗЕНТАЦИЯ\фото после благ\Сух. д.1\DSCF38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92" y="2592339"/>
            <a:ext cx="3888432" cy="273630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147j2104-ln\Обмен\Старокожева С.Ю\ПРЕЗЕНТАЦИЯ\фото после благ\Сух. д.1\DSCF38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52" y="4326859"/>
            <a:ext cx="3888432" cy="264479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304" y="216074"/>
            <a:ext cx="7848871" cy="64807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улица Полярная, д.12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272" y="936154"/>
            <a:ext cx="8568951" cy="5688632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lang="ru-RU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емонт газонов – 500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ограждений – 228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lang="ru-RU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стройство резинового покрытия – 400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замена МАФ – 20 ед.</a:t>
            </a:r>
          </a:p>
          <a:p>
            <a:pPr marL="457200" indent="-4572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цветников – 10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1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65" y="216073"/>
            <a:ext cx="1008112" cy="576065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1147j2104-ln\Обмен\Старокожева С.Ю\ПРЕЗЕНТАЦИЯ\фото до благ\Полярная д.12\DSCF27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792139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129016" y="288083"/>
            <a:ext cx="1946207" cy="504056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\\1147j2104-ln\Обмен\Старокожева С.Ю\ПРЕЗЕНТАЦИЯ\фото после благ\Пол.12\DSCF373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16" y="792139"/>
            <a:ext cx="3914452" cy="2376264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147j2104-ln\Обмен\Старокожева С.Ю\ПРЕЗЕНТАЦИЯ\фото до благ\Полярная д.12\DSCF28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4" y="2592338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147j2104-ln\Обмен\Старокожева С.Ю\ПРЕЗЕНТАЦИЯ\фото до благ\Полярная д.12\DSCF28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52" y="4392538"/>
            <a:ext cx="352839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1147j2104-ln\Обмен\Старокожева С.Ю\ПРЕЗЕНТАЦИЯ\фото после благ\Пол.12\DSCF38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76" y="2577480"/>
            <a:ext cx="3816424" cy="260714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1147j2104-ln\Обмен\Старокожева С.Ю\ПРЕЗЕНТАЦИЯ\фото после благ\Пол.12\DSCF38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44" y="4392538"/>
            <a:ext cx="3672408" cy="2664296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304" y="144066"/>
            <a:ext cx="8064896" cy="936104"/>
          </a:xfrm>
        </p:spPr>
        <p:txBody>
          <a:bodyPr anchor="ctr"/>
          <a:lstStyle/>
          <a:p>
            <a:pPr algn="ctr"/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улица Сухонская, д.1А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64" y="1152178"/>
            <a:ext cx="8640959" cy="5832648"/>
          </a:xfrm>
        </p:spPr>
        <p:txBody>
          <a:bodyPr anchor="ctr">
            <a:normAutofit/>
          </a:bodyPr>
          <a:lstStyle/>
          <a:p>
            <a:pPr algn="ctr"/>
            <a:r>
              <a:rPr lang="ru-RU" sz="3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ремонт газонов – 500 </a:t>
            </a:r>
            <a:r>
              <a:rPr lang="ru-RU" sz="33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3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33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3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ограждений – 250 </a:t>
            </a:r>
            <a:r>
              <a:rPr lang="ru-RU" sz="33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п.м</a:t>
            </a:r>
            <a:r>
              <a:rPr lang="ru-RU" sz="3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33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3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замена МАФ – 8 ед</a:t>
            </a:r>
            <a:r>
              <a:rPr lang="ru-RU" sz="3300" dirty="0" smtClean="0">
                <a:solidFill>
                  <a:srgbClr val="FFFF99"/>
                </a:solidFill>
                <a:latin typeface="+mj-lt"/>
              </a:rPr>
              <a:t>.</a:t>
            </a:r>
            <a:endParaRPr lang="ru-RU" sz="3300" dirty="0">
              <a:solidFill>
                <a:srgbClr val="FFFF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820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281" y="144067"/>
            <a:ext cx="1368152" cy="720079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\\1147j2104-ln\Обмен\Старокожева С.Ю\БЛАГОУСТРОЙСТВО 2014\благоустройство\DSCN18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936154"/>
            <a:ext cx="3888432" cy="36464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40984" y="144067"/>
            <a:ext cx="2232248" cy="648071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C:\Users\StarokozhevaSY\Desktop\03.12.2013\2014-06-27\0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36" y="792138"/>
            <a:ext cx="2734866" cy="3646488"/>
          </a:xfrm>
          <a:prstGeom prst="rect">
            <a:avLst/>
          </a:prstGeom>
          <a:ln w="12700">
            <a:solidFill>
              <a:srgbClr val="00B0F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tarokozhevaSY\Desktop\03.12.2013\2014-06-27\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36" y="3570026"/>
            <a:ext cx="4104456" cy="305476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tarokozhevaSY\Desktop\03.12.2013\2014-06-27\0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04" y="288082"/>
            <a:ext cx="2592288" cy="2592289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3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453" y="216074"/>
            <a:ext cx="7286458" cy="720080"/>
          </a:xfrm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улица Молодцова, д.1В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304" y="1008162"/>
            <a:ext cx="8064895" cy="5760640"/>
          </a:xfrm>
        </p:spPr>
        <p:txBody>
          <a:bodyPr anchor="ctr"/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ограждений – 150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резинового покрытия – 275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установка МАФ -11 ед.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6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57" y="288083"/>
            <a:ext cx="1008112" cy="576063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1147j2104-ln\Обмен\Старокожева С.Ю\ПРЕЗЕНТАЦИЯ\фото до благ\Мол.1В\DSCF11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2" y="936154"/>
            <a:ext cx="2664296" cy="3568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10801" y="216075"/>
            <a:ext cx="3962431" cy="576063"/>
          </a:xfrm>
        </p:spPr>
        <p:txBody>
          <a:bodyPr/>
          <a:lstStyle/>
          <a:p>
            <a:pPr algn="r"/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\\1147j2104-ln\Обмен\Старокожева С.Ю\ПРЕЗЕНТАЦИЯ\фото после благ\Мол.1В\20140702_1506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856" y="864147"/>
            <a:ext cx="3456384" cy="2448272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147j2104-ln\Обмен\Старокожева С.Ю\ПРЕЗЕНТАЦИЯ\фото до благ\Мол.1В\DSCF12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84" y="3312418"/>
            <a:ext cx="2592288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84" y="2448322"/>
            <a:ext cx="3600400" cy="2592288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20" y="4248522"/>
            <a:ext cx="3672408" cy="2754306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23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288" y="144066"/>
            <a:ext cx="8352927" cy="936104"/>
          </a:xfrm>
        </p:spPr>
        <p:txBody>
          <a:bodyPr anchor="ctr"/>
          <a:lstStyle/>
          <a:p>
            <a:pPr algn="ctr"/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Улица Сухонская, д.5А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304" y="1224186"/>
            <a:ext cx="8136903" cy="5400600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ремонт газонов – 502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ограждений – 127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резинового покрытия – 813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установка МАФ – 27 ед.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цветников – 10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83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281" y="216075"/>
            <a:ext cx="1080120" cy="504055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\\1147j2104-ln\Обмен\Калачёв Д.В\дет. площадки 2014\DSCF12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648122"/>
            <a:ext cx="3384376" cy="2563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10801" y="144065"/>
            <a:ext cx="3890423" cy="576065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 descr="\\1147j2104-ln\Обмен\Старокожева С.Ю\ПРЕЗЕНТАЦИЯ\фото после благ\Сух.5А\DSCF29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64" y="792139"/>
            <a:ext cx="3410396" cy="230425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147j2104-ln\Обмен\Калачёв Д.В\дет. площадки 2014\DSCF1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0" y="2304306"/>
            <a:ext cx="3528392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147j2104-ln\Обмен\Калачёв Д.В\дет. площадки 2014\DSCF12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0" y="4032498"/>
            <a:ext cx="366176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91"/>
          <a:stretch/>
        </p:blipFill>
        <p:spPr>
          <a:xfrm>
            <a:off x="5256808" y="2304306"/>
            <a:ext cx="3528392" cy="237626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60" y="4032499"/>
            <a:ext cx="3568919" cy="288032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FFFF99"/>
                </a:solidFill>
              </a:rPr>
              <a:t>Место нахождения</a:t>
            </a:r>
            <a:endParaRPr lang="ru-RU" dirty="0">
              <a:solidFill>
                <a:srgbClr val="FFFF99"/>
              </a:solidFill>
            </a:endParaRPr>
          </a:p>
        </p:txBody>
      </p:sp>
      <p:pic>
        <p:nvPicPr>
          <p:cNvPr id="3074" name="Picture 2" descr="https://img-fotki.yandex.ru/get/9834/237744466.53a/0_10eb0_f9cee198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0" y="1900074"/>
            <a:ext cx="4176464" cy="402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0784" y="2016274"/>
            <a:ext cx="381642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99"/>
                </a:solidFill>
              </a:rPr>
              <a:t>улица </a:t>
            </a:r>
            <a:r>
              <a:rPr lang="ru-RU" dirty="0" err="1">
                <a:solidFill>
                  <a:srgbClr val="FFFF99"/>
                </a:solidFill>
              </a:rPr>
              <a:t>Молодцова</a:t>
            </a:r>
            <a:r>
              <a:rPr lang="ru-RU" dirty="0">
                <a:solidFill>
                  <a:srgbClr val="FFFF99"/>
                </a:solidFill>
              </a:rPr>
              <a:t>, 9</a:t>
            </a:r>
          </a:p>
          <a:p>
            <a:r>
              <a:rPr lang="ru-RU" dirty="0">
                <a:solidFill>
                  <a:srgbClr val="FFFF99"/>
                </a:solidFill>
              </a:rPr>
              <a:t>Москва, Россия</a:t>
            </a:r>
          </a:p>
          <a:p>
            <a:r>
              <a:rPr lang="ru-RU" dirty="0">
                <a:solidFill>
                  <a:srgbClr val="FFFF99"/>
                </a:solidFill>
              </a:rPr>
              <a:t>Как добраться:</a:t>
            </a:r>
          </a:p>
          <a:p>
            <a:r>
              <a:rPr lang="ru-RU" dirty="0">
                <a:solidFill>
                  <a:srgbClr val="FFFF99"/>
                </a:solidFill>
              </a:rPr>
              <a:t>транспортом, на машине</a:t>
            </a:r>
          </a:p>
          <a:p>
            <a:r>
              <a:rPr lang="ru-RU" dirty="0">
                <a:solidFill>
                  <a:srgbClr val="FFFF99"/>
                </a:solidFill>
              </a:rPr>
              <a:t>Ближайшее метро</a:t>
            </a:r>
          </a:p>
          <a:p>
            <a:r>
              <a:rPr lang="ru-RU" dirty="0">
                <a:solidFill>
                  <a:srgbClr val="FFFF99"/>
                </a:solidFill>
              </a:rPr>
              <a:t>●Медведково1,8 км</a:t>
            </a:r>
          </a:p>
          <a:p>
            <a:r>
              <a:rPr lang="ru-RU" dirty="0">
                <a:solidFill>
                  <a:srgbClr val="FFFF99"/>
                </a:solidFill>
              </a:rPr>
              <a:t>●Бабушкинская1,8 км</a:t>
            </a:r>
          </a:p>
          <a:p>
            <a:r>
              <a:rPr lang="ru-RU" dirty="0" smtClean="0">
                <a:solidFill>
                  <a:srgbClr val="FFFF99"/>
                </a:solidFill>
              </a:rPr>
              <a:t>●В </a:t>
            </a:r>
            <a:r>
              <a:rPr lang="ru-RU" dirty="0">
                <a:solidFill>
                  <a:srgbClr val="FFFF99"/>
                </a:solidFill>
              </a:rPr>
              <a:t>этом доме</a:t>
            </a:r>
          </a:p>
          <a:p>
            <a:r>
              <a:rPr lang="ru-RU" dirty="0">
                <a:solidFill>
                  <a:srgbClr val="FFFF99"/>
                </a:solidFill>
              </a:rPr>
              <a:t>ГКУ Инженерная служба района Южное Медведково</a:t>
            </a:r>
          </a:p>
        </p:txBody>
      </p:sp>
    </p:spTree>
    <p:extLst>
      <p:ext uri="{BB962C8B-B14F-4D97-AF65-F5344CB8AC3E}">
        <p14:creationId xmlns:p14="http://schemas.microsoft.com/office/powerpoint/2010/main" val="32558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80" y="144066"/>
            <a:ext cx="8496943" cy="936104"/>
          </a:xfrm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 Шокальского, д.2А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296" y="1224186"/>
            <a:ext cx="8280919" cy="5688632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ремонт газонов – 510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резинового покрытия – 770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замена МАФ – 37 ед.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цветников – 10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велодорожек – 1 об. </a:t>
            </a:r>
            <a:endParaRPr lang="ru-RU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666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57" y="216075"/>
            <a:ext cx="1152128" cy="504055"/>
          </a:xfrm>
        </p:spPr>
        <p:txBody>
          <a:bodyPr anchor="ctr"/>
          <a:lstStyle/>
          <a:p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\\1147j2104-ln\Обмен\Старокожева С.Ю\ПРЕЗЕНТАЦИЯ\DSCF14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8" y="864146"/>
            <a:ext cx="2722204" cy="3646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10801" y="144067"/>
            <a:ext cx="3818415" cy="720079"/>
          </a:xfrm>
        </p:spPr>
        <p:txBody>
          <a:bodyPr anchor="ctr"/>
          <a:lstStyle/>
          <a:p>
            <a:pPr algn="r"/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\\1147j2104-ln\Обмен\Старокожева С.Ю\ПРЕЗЕНТАЦИЯ\фото после благ\пр. Шок. 2А\DSCF287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840" y="864146"/>
            <a:ext cx="3554412" cy="265346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147j2104-ln\Обмен\Старокожева С.Ю\ПРЕЗЕНТАЦИЯ\DSCF14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0" y="3240410"/>
            <a:ext cx="3600400" cy="3396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84" y="2520330"/>
            <a:ext cx="3672407" cy="274155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801" b="30851"/>
          <a:stretch/>
        </p:blipFill>
        <p:spPr>
          <a:xfrm>
            <a:off x="4392712" y="4176514"/>
            <a:ext cx="3672408" cy="282245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99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80" y="216074"/>
            <a:ext cx="8280919" cy="720080"/>
          </a:xfrm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 Шокальского, д.6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288" y="1008162"/>
            <a:ext cx="8280920" cy="5904656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ремонт газонов – 470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ограждений – 200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резинового покрытия – 200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замена МАФ – 33 ед.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цветников – 10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9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1147j2104-ln\Обмен\Старокожева С.Ю\ПРЕЗЕНТАЦИЯ\фото после благ\Шок. 6\DSCF4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08" y="3888482"/>
            <a:ext cx="3456384" cy="2738614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1" y="494597"/>
            <a:ext cx="3491800" cy="260179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08" y="504106"/>
            <a:ext cx="3552825" cy="265228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9" name="Picture 5" descr="\\1147j2104-ln\Обмен\Старокожева С.Ю\ПРЕЗЕНТАЦИЯ\фото после благ\Шок. 6\DSCF42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68" y="2464164"/>
            <a:ext cx="3312368" cy="284863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9" y="475194"/>
            <a:ext cx="3528392" cy="266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\\1147j2104-ln\Обмен\Старокожева С.Ю\ПРЕЗЕНТАЦИЯ\фото после благ\Шок. 6\DSCF422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9" y="3782050"/>
            <a:ext cx="3384376" cy="284504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296" y="216074"/>
            <a:ext cx="8208911" cy="936104"/>
          </a:xfrm>
        </p:spPr>
        <p:txBody>
          <a:bodyPr anchor="ctr"/>
          <a:lstStyle/>
          <a:p>
            <a:pPr algn="ctr"/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 Шокальского, д.12 Б</a:t>
            </a:r>
            <a:endParaRPr lang="ru-RU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280" y="1152178"/>
            <a:ext cx="8496943" cy="5760640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ремонт газонов – 512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ограждений – 405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резинового покрытия</a:t>
            </a: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–502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замена МАФ – 21 ед</a:t>
            </a:r>
            <a:r>
              <a:rPr lang="ru-RU" sz="1800" dirty="0" smtClean="0"/>
              <a:t>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040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147j2104-ln\Обмен\Старокожева С.Ю\ПРЕЗЕНТАЦИЯ\фото после благ\Шок. 12Б\DSCF28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6" y="432098"/>
            <a:ext cx="4824536" cy="3672408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147j2104-ln\Обмен\Старокожева С.Ю\ПРЕЗЕНТАЦИЯ\фото после благ\Шок. 12Б\DSCF28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02" y="2808362"/>
            <a:ext cx="5094482" cy="3954199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36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288" y="216074"/>
            <a:ext cx="8280919" cy="792088"/>
          </a:xfrm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 Шокальского, д.12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64" y="1080170"/>
            <a:ext cx="8712967" cy="5832648"/>
          </a:xfrm>
        </p:spPr>
        <p:txBody>
          <a:bodyPr anchor="ctr"/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ремонт газонов – 735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ограждений – 527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резинового покрытия – 298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установка МАФ – 22 ед.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3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147j2104-ln\Обмен\Старокожева С.Ю\ПРЕЗЕНТАЦИЯ\фото после благ\Шокал. 12\DSCF28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2" y="446326"/>
            <a:ext cx="3954452" cy="2952108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147j2104-ln\Обмен\Старокожева С.Ю\ПРЕЗЕНТАЦИЯ\фото после благ\Шокал. 12\DSCF28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32" y="496124"/>
            <a:ext cx="4272905" cy="2894328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147j2104-ln\Обмен\Старокожева С.Ю\ПРЕЗЕНТАЦИЯ\фото после благ\Шокал. 12\DSCF28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0" y="3600450"/>
            <a:ext cx="3954452" cy="3154344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147j2104-ln\Обмен\Старокожева С.Ю\ПРЕЗЕНТАЦИЯ\фото после благ\Шокал. 12\DSCF28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52" y="3600450"/>
            <a:ext cx="4248472" cy="3154344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93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304" y="216074"/>
            <a:ext cx="7920879" cy="864096"/>
          </a:xfrm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 Дежнева, д.2А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2312" y="1080170"/>
            <a:ext cx="8064895" cy="5688632"/>
          </a:xfrm>
        </p:spPr>
        <p:txBody>
          <a:bodyPr anchor="ctr"/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ремонт газонов – 406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резинового покрытия – 234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установка МАФ – 31 ед.</a:t>
            </a:r>
          </a:p>
          <a:p>
            <a:pPr marL="457200" indent="-4572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</a:t>
            </a:r>
            <a:r>
              <a:rPr lang="ru-RU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ветников – 10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3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64" y="216074"/>
            <a:ext cx="1080120" cy="605075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\\1147j2104-ln\Обмен\Калачёв Д.В\дет. площадки 2014\DSCF13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792138"/>
            <a:ext cx="3600398" cy="252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04880" y="216074"/>
            <a:ext cx="3217231" cy="605075"/>
          </a:xfrm>
        </p:spPr>
        <p:txBody>
          <a:bodyPr/>
          <a:lstStyle/>
          <a:p>
            <a:pPr algn="r"/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 descr="\\1147j2104-ln\Обмен\Старокожева С.Ю\ПРЕЗЕНТАЦИЯ\фото после благ\Деж. 2А\DSCF28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840" y="864147"/>
            <a:ext cx="3554412" cy="244827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147j2104-ln\Обмен\Калачёв Д.В\дет. площадки 2014\DSCF1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286" y="2592338"/>
            <a:ext cx="3672407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147j2104-ln\Обмен\Калачёв Д.В\дет. площадки 2014\DSCF12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36" y="4536554"/>
            <a:ext cx="3528392" cy="2412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1147j2104-ln\Обмен\Старокожева С.Ю\ПРЕЗЕНТАЦИЯ\фото после благ\Деж. 2А\DSCF28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00" y="2592338"/>
            <a:ext cx="3528392" cy="266429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1147j2104-ln\Обмен\Старокожева С.Ю\ПРЕЗЕНТАЦИЯ\фото после благ\Деж. 2А\DSCF289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36" y="4428542"/>
            <a:ext cx="3718466" cy="252028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4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288" y="288082"/>
            <a:ext cx="8352928" cy="6768752"/>
          </a:xfrm>
        </p:spPr>
        <p:txBody>
          <a:bodyPr>
            <a:normAutofit/>
          </a:bodyPr>
          <a:lstStyle/>
          <a:p>
            <a:pPr algn="ctr"/>
            <a:r>
              <a:rPr lang="ru-RU" sz="3600" b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Адресные списки благоустройства дворовых территорий на 2014 год сформированы по двум программам: «Жилище» и за счет средств экономического развития района (СЭРР) в соответствии с дефектными ведомостями и учётом обращений граждан. Программы согласованы с депутатами Совета депутатов муниципального округа Южное Медведково.</a:t>
            </a:r>
          </a:p>
          <a:p>
            <a:pPr algn="ctr"/>
            <a:r>
              <a:rPr lang="ru-RU" sz="360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Всего по двум программам в благоустройство 2014 года вошло 43 объекта</a:t>
            </a:r>
          </a:p>
          <a:p>
            <a:pPr algn="ctr"/>
            <a:endParaRPr lang="ru-RU" sz="36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8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80" y="144066"/>
            <a:ext cx="8208912" cy="576064"/>
          </a:xfrm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Улица Молодцова, д.19 к.2 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296" y="792138"/>
            <a:ext cx="8208911" cy="6120680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- ремонт газона – 322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- устройство резинового покрытия – 527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- устройство ограждений – 367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п.м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- замена МАФ – 36 ед.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- реконструкция плиточного покрытия – 50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кв.м</a:t>
            </a:r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342900" indent="-342900">
              <a:buFontTx/>
              <a:buChar char="-"/>
            </a:pP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2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272" y="144066"/>
            <a:ext cx="1224136" cy="576063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1147j2104-ln\Обмен\Старокожева С.Ю\ПРЕЗЕНТАЦИЯ\фото до благ\Молодцова, д.19 к.2\DSCF28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720130"/>
            <a:ext cx="3456384" cy="2304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04880" y="288082"/>
            <a:ext cx="3217231" cy="504056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\\1147j2104-ln\Обмен\Старокожева С.Ю\ПРЕЗЕНТАЦИЯ\фото после благ\Мол.19 к.2\DSCF396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48" y="720131"/>
            <a:ext cx="3554412" cy="2232248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147j2104-ln\Обмен\Старокожева С.Ю\ПРЕЗЕНТАЦИЯ\фото до благ\Молодцова, д.19 к.2\DSCF28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4" y="230430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147j2104-ln\Обмен\Старокожева С.Ю\ПРЕЗЕНТАЦИЯ\фото до благ\Молодцова, д.19 к.2\DSCF28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52" y="417651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147j2104-ln\Обмен\Старокожева С.Ю\ПРЕЗЕНТАЦИЯ\фото после благ\Мол.19 к.2\DSCF39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92" y="2376314"/>
            <a:ext cx="3744416" cy="237626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1147j2104-ln\Обмен\Старокожева С.Ю\ПРЕЗЕНТАЦИЯ\фото после благ\Мол.19 к.2\DSCF39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52" y="4248522"/>
            <a:ext cx="3672408" cy="237626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2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80" y="144066"/>
            <a:ext cx="8424935" cy="864096"/>
          </a:xfrm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 Дежнева, д.25 к.2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280" y="1008162"/>
            <a:ext cx="8568951" cy="5760640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- ремонт газонов – 600 </a:t>
            </a:r>
            <a:r>
              <a:rPr lang="ru-RU" sz="32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кв.м</a:t>
            </a: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32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- устройство ограждений – 135 </a:t>
            </a:r>
            <a:r>
              <a:rPr lang="ru-RU" sz="32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кв.м</a:t>
            </a: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32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- устройство резинового покрытия – 324 </a:t>
            </a:r>
            <a:r>
              <a:rPr lang="ru-RU" sz="32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кв.м</a:t>
            </a: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32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- замена МАФ – 22 ед. </a:t>
            </a:r>
            <a:endParaRPr lang="ru-RU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16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57" y="144067"/>
            <a:ext cx="1872208" cy="576063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\\1147j2104-ln\Обмен\Старокожева С.Ю\ПРЕЗЕНТАЦИЯ\Деж.25 раб. до\IMG_03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720131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10801" y="144067"/>
            <a:ext cx="3962431" cy="576063"/>
          </a:xfrm>
        </p:spPr>
        <p:txBody>
          <a:bodyPr/>
          <a:lstStyle/>
          <a:p>
            <a:pPr algn="r"/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 descr="\\1147j2104-ln\Обмен\Старокожева С.Ю\ПРЕЗЕНТАЦИЯ\фото после благ\Деж.25 к.2\DSCF408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48" y="622947"/>
            <a:ext cx="3554412" cy="218541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147j2104-ln\Обмен\Старокожева С.Ю\ПРЕЗЕНТАЦИЯ\Деж.25 раб. до\IMG_03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5" y="2088282"/>
            <a:ext cx="352839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147j2104-ln\Обмен\Старокожева С.Ю\ПРЕЗЕНТАЦИЯ\Деж.25 раб. до\IMG_03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4" y="3888483"/>
            <a:ext cx="3600400" cy="259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1147j2104-ln\Обмен\Старокожева С.Ю\ПРЕЗЕНТАЦИЯ\фото после благ\Деж.25 к.2\DSCF40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92" y="2088282"/>
            <a:ext cx="3744416" cy="2376264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1147j2104-ln\Обмен\Старокожева С.Ю\ПРЕЗЕНТАЦИЯ\фото после благ\Деж.25 к.2\DSCF40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44" y="3888483"/>
            <a:ext cx="3888432" cy="248427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40" y="144066"/>
            <a:ext cx="9073007" cy="1296144"/>
          </a:xfrm>
        </p:spPr>
        <p:txBody>
          <a:bodyPr anchor="ctr"/>
          <a:lstStyle/>
          <a:p>
            <a:pPr algn="ctr"/>
            <a:r>
              <a:rPr lang="ru-RU" sz="3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«Средства экономического развития района» (СЭРР)</a:t>
            </a:r>
            <a:endParaRPr lang="ru-RU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64" y="1656234"/>
            <a:ext cx="8784976" cy="5256584"/>
          </a:xfrm>
        </p:spPr>
        <p:txBody>
          <a:bodyPr anchor="ctr"/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программу вошли 19 дворовых территорий </a:t>
            </a:r>
            <a:r>
              <a:rPr lang="ru-RU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(27295,861 тыс. руб.) и 1 отдельно стоящего здания (1153,0 тыс. руб.).</a:t>
            </a:r>
          </a:p>
          <a:p>
            <a:pPr algn="ctr"/>
            <a:r>
              <a:rPr lang="ru-RU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выполнение работ по благоустройству за счёт «СЭРР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», </a:t>
            </a:r>
            <a:r>
              <a:rPr lang="ru-RU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торги проведены в полном 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объеме. Заключены </a:t>
            </a:r>
            <a:r>
              <a:rPr lang="ru-RU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контракта, с подрядными организациями: </a:t>
            </a: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8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ООО </a:t>
            </a:r>
            <a:r>
              <a:rPr lang="ru-RU" sz="28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2800" b="1" u="sng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БелСтрой</a:t>
            </a:r>
            <a:r>
              <a:rPr lang="ru-RU" sz="28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»,</a:t>
            </a:r>
          </a:p>
          <a:p>
            <a:pPr algn="ctr"/>
            <a:r>
              <a:rPr lang="ru-RU" sz="28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8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ООО «</a:t>
            </a:r>
            <a:r>
              <a:rPr lang="ru-RU" sz="2800" b="1" u="sng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Ундорстрой</a:t>
            </a:r>
            <a:r>
              <a:rPr lang="ru-RU" sz="28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», </a:t>
            </a: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средний </a:t>
            </a:r>
            <a:r>
              <a:rPr lang="ru-RU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процент снижения – 11,5 %.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17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48" y="216075"/>
            <a:ext cx="8640960" cy="1008111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объектов вошедших в программу</a:t>
            </a:r>
            <a:endParaRPr lang="ru-RU" b="1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2655795"/>
              </p:ext>
            </p:extLst>
          </p:nvPr>
        </p:nvGraphicFramePr>
        <p:xfrm>
          <a:off x="648296" y="1368202"/>
          <a:ext cx="8208912" cy="53283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04456"/>
                <a:gridCol w="4104456"/>
              </a:tblGrid>
              <a:tr h="524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ул.,д.16 корп.1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Дежнева пр.,д.9 корп.1</a:t>
                      </a:r>
                    </a:p>
                  </a:txBody>
                  <a:tcPr marL="0" marR="0" marT="0" marB="0" anchor="ctr"/>
                </a:tc>
              </a:tr>
              <a:tr h="524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ул.,д.16 корп.2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Дежнева пр.,д.9 корп.3</a:t>
                      </a:r>
                    </a:p>
                  </a:txBody>
                  <a:tcPr marL="0" marR="0" marT="0" marB="0" anchor="ctr"/>
                </a:tc>
              </a:tr>
              <a:tr h="524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ул.,д.16 корп.3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Дежнева пр.,д.15</a:t>
                      </a:r>
                    </a:p>
                  </a:txBody>
                  <a:tcPr marL="0" marR="0" marT="0" marB="0" anchor="ctr"/>
                </a:tc>
              </a:tr>
              <a:tr h="524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ул.,д.18 корп.1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ул.,д.15 корп.1</a:t>
                      </a:r>
                    </a:p>
                  </a:txBody>
                  <a:tcPr marL="0" marR="0" marT="0" marB="0" anchor="b"/>
                </a:tc>
              </a:tr>
              <a:tr h="524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ул.,д.18 корп.2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пр.,д.4 корп.3</a:t>
                      </a:r>
                    </a:p>
                  </a:txBody>
                  <a:tcPr marL="0" marR="0" marT="0" marB="0" anchor="b"/>
                </a:tc>
              </a:tr>
              <a:tr h="524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ул.,д.18 корп.3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Дежнева пр.,д.22 корп.3</a:t>
                      </a:r>
                    </a:p>
                  </a:txBody>
                  <a:tcPr marL="0" marR="0" marT="0" marB="0" anchor="b"/>
                </a:tc>
              </a:tr>
              <a:tr h="524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ул.,д.18 корп.4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 ул.,д.15 корп.1</a:t>
                      </a:r>
                    </a:p>
                  </a:txBody>
                  <a:tcPr marL="0" marR="0" marT="0" marB="0" anchor="b"/>
                </a:tc>
              </a:tr>
              <a:tr h="524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 ул.,д.29 корп.2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 ул.,д.19 корп.1</a:t>
                      </a:r>
                    </a:p>
                  </a:txBody>
                  <a:tcPr marL="0" marR="0" marT="0" marB="0" anchor="b"/>
                </a:tc>
              </a:tr>
              <a:tr h="524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 ул.,д.27 корп.3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ул.,д.17 корп.1</a:t>
                      </a:r>
                    </a:p>
                  </a:txBody>
                  <a:tcPr marL="0" marR="0" marT="0" marB="0" anchor="b"/>
                </a:tc>
              </a:tr>
              <a:tr h="604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пр.,д.1 корп.1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200" b="1" dirty="0">
                        <a:solidFill>
                          <a:srgbClr val="00B0F0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9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80" y="144066"/>
            <a:ext cx="8399819" cy="792088"/>
          </a:xfrm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Улица Заповедная, д.16 к.1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272" y="1008162"/>
            <a:ext cx="8712967" cy="5976664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ремонт газонов – 500 </a:t>
            </a:r>
            <a:r>
              <a:rPr lang="ru-RU" sz="24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4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ограждений – 300 </a:t>
            </a:r>
            <a:r>
              <a:rPr lang="ru-RU" sz="24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п.м</a:t>
            </a:r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4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резинового покрытия – 800 </a:t>
            </a:r>
            <a:r>
              <a:rPr lang="ru-RU" sz="24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замена МАФ – 39 ед.</a:t>
            </a:r>
          </a:p>
          <a:p>
            <a:pPr marL="342900" indent="-342900" algn="ctr">
              <a:buFontTx/>
              <a:buChar char="-"/>
            </a:pPr>
            <a:endParaRPr lang="ru-RU" sz="24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парковочных карманов – 10 м/м.</a:t>
            </a:r>
          </a:p>
          <a:p>
            <a:pPr marL="342900" indent="-342900" algn="ctr">
              <a:buFontTx/>
              <a:buChar char="-"/>
            </a:pPr>
            <a:endParaRPr lang="ru-RU" sz="24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цветников – 1 </a:t>
            </a:r>
            <a:r>
              <a:rPr lang="ru-RU" sz="24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4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плиточного покрытия – 100 </a:t>
            </a:r>
            <a:r>
              <a:rPr lang="ru-RU" sz="24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5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57" y="144067"/>
            <a:ext cx="1008112" cy="576063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6" y="720130"/>
            <a:ext cx="3816424" cy="273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85000" y="144067"/>
            <a:ext cx="1944216" cy="576063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C:\Users\StarokozhevaSY\Desktop\03.12.2013\2014-06-27\0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28" y="648122"/>
            <a:ext cx="2878882" cy="277230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147j2104-ln\Обмен\Старокожева С.Ю\ПРЕЗЕНТАЦИЯ\фото до благ\Зап., 16 к.1\DSCF1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4" y="2952378"/>
            <a:ext cx="396044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arokozhevaSY\Desktop\03.12.2013\2014-06-04\0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00" y="3060390"/>
            <a:ext cx="3600400" cy="266429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13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80" y="144066"/>
            <a:ext cx="8496943" cy="720080"/>
          </a:xfrm>
        </p:spPr>
        <p:txBody>
          <a:bodyPr anchor="ctr"/>
          <a:lstStyle/>
          <a:p>
            <a:pPr algn="ctr"/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Улица Заповедная, д. 18 к.3</a:t>
            </a:r>
            <a:endParaRPr lang="ru-RU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280" y="936154"/>
            <a:ext cx="8496943" cy="5976664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ремонт газонов – 500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ограждений – 120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-устройство резинового покрытия – 800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установка МАФ – 35 ед.</a:t>
            </a: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цветников – 1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-у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стройство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плиточного покрытия – 100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8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57" y="144067"/>
            <a:ext cx="2160240" cy="648071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1147j2104-ln\Обмен\Старокожева С.Ю\ПРЕЗЕНТАЦИЯ\фото до благ\Зап., 18 к.3\DSCF17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792138"/>
            <a:ext cx="3672408" cy="230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129016" y="216075"/>
            <a:ext cx="2016224" cy="576063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C:\Users\StarokozhevaSY\Desktop\03.12.2013\2014-06-27\0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792138"/>
            <a:ext cx="2158802" cy="324036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147j2104-ln\Обмен\Старокожева С.Ю\ПРЕЗЕНТАЦИЯ\фото до благ\Зап., 18 к.3\DSCF17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4" y="2304306"/>
            <a:ext cx="367240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147j2104-ln\Обмен\Старокожева С.Ю\ПРЕЗЕНТАЦИЯ\фото до благ\Зап., 16 к.3\DSCF17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5" y="3960491"/>
            <a:ext cx="360040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tarokozhevaSY\Desktop\03.12.2013\2014-06-27\0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21" y="792138"/>
            <a:ext cx="2088232" cy="324036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tarokozhevaSY\Desktop\03.12.2013\2014-06-04\0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84" y="4248525"/>
            <a:ext cx="3511707" cy="244827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5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453" y="360090"/>
            <a:ext cx="7286458" cy="1152128"/>
          </a:xfrm>
        </p:spPr>
        <p:txBody>
          <a:bodyPr anchor="ctr"/>
          <a:lstStyle/>
          <a:p>
            <a:pPr algn="ctr"/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«Жилище»</a:t>
            </a:r>
            <a:endParaRPr lang="ru-RU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0344" y="1872258"/>
            <a:ext cx="7286458" cy="4551468"/>
          </a:xfrm>
        </p:spPr>
        <p:txBody>
          <a:bodyPr anchor="ctr">
            <a:normAutofit fontScale="92500" lnSpcReduction="20000"/>
          </a:bodyPr>
          <a:lstStyle/>
          <a:p>
            <a:pPr algn="ctr"/>
            <a:r>
              <a:rPr lang="ru-RU" sz="3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программу вошли 24 </a:t>
            </a:r>
            <a:r>
              <a:rPr lang="ru-RU" sz="3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дворовые территории (48466,3 тыс. руб.).</a:t>
            </a:r>
          </a:p>
          <a:p>
            <a:pPr algn="ctr"/>
            <a:r>
              <a:rPr lang="ru-RU" sz="3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выполнение работ по программе «Жилище», торги проведены в полном объеме. Заключены 3 контракта, с подрядными организациями</a:t>
            </a:r>
            <a:r>
              <a:rPr lang="ru-RU" sz="3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ctr"/>
            <a:r>
              <a:rPr lang="ru-RU" sz="3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0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ООО «</a:t>
            </a:r>
            <a:r>
              <a:rPr lang="ru-RU" sz="3000" b="1" u="sng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БелСтрой</a:t>
            </a:r>
            <a:r>
              <a:rPr lang="ru-RU" sz="30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», </a:t>
            </a:r>
            <a:endParaRPr lang="ru-RU" sz="3000" b="1" u="sng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30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ООО </a:t>
            </a:r>
            <a:r>
              <a:rPr lang="ru-RU" sz="30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«ТВ Строй», </a:t>
            </a:r>
            <a:endParaRPr lang="ru-RU" sz="3000" b="1" u="sng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30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ООО </a:t>
            </a:r>
            <a:r>
              <a:rPr lang="ru-RU" sz="30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3000" b="1" u="sng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Горстрой</a:t>
            </a:r>
            <a:r>
              <a:rPr lang="ru-RU" sz="30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», </a:t>
            </a:r>
            <a:endParaRPr lang="ru-RU" sz="3000" b="1" u="sng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3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средний </a:t>
            </a:r>
            <a:r>
              <a:rPr lang="ru-RU" sz="3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процент снижения – 7,5 %. 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82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288" y="216074"/>
            <a:ext cx="8424935" cy="72008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 Шокальского, д.1 к.1</a:t>
            </a:r>
            <a:endParaRPr lang="ru-RU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280" y="1008162"/>
            <a:ext cx="8640959" cy="5904656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ограждений – 40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резинового покрытия – 720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установка МАФ – 17 ед.</a:t>
            </a:r>
            <a:endParaRPr lang="ru-RU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934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65" y="288083"/>
            <a:ext cx="2160240" cy="576063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\\1147j2104-ln\Обмен\Старокожева С.Ю\ПРЕЗЕНТАЦИЯ\фото до благ\Шок.1 к.1\DSCF28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4" y="792138"/>
            <a:ext cx="338437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85000" y="216075"/>
            <a:ext cx="2088232" cy="648071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 descr="\\1147j2104-ln\Обмен\Старокожева С.Ю\ПРЕЗЕНТАЦИЯ\фото после благ\Шок.1 к.1\DSCF42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48" y="864147"/>
            <a:ext cx="3554412" cy="2232248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147j2104-ln\Обмен\Старокожева С.Ю\ПРЕЗЕНТАЦИЯ\фото до благ\Шок.1 к.1\DSCF28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12" y="2088282"/>
            <a:ext cx="331236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147j2104-ln\Обмен\Старокожева С.Ю\ПРЕЗЕНТАЦИЯ\фото до благ\Шок.1 к.1\DSCF28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52" y="3672458"/>
            <a:ext cx="331236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1147j2104-ln\Обмен\Старокожева С.Ю\ПРЕЗЕНТАЦИЯ\фото после благ\Шок.1 к.1\DSCF42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00" y="2232298"/>
            <a:ext cx="3672408" cy="230425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1147j2104-ln\Обмен\Старокожева С.Ю\ПРЕЗЕНТАЦИЯ\фото после благ\Шок.1 к.1\DSCF42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60" y="3816474"/>
            <a:ext cx="3672408" cy="2592288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452" y="144066"/>
            <a:ext cx="7751747" cy="792088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 Дежнева, д.9 к.3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304" y="1008162"/>
            <a:ext cx="8280919" cy="5832648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ремонт газонов – 300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ограждений – 113,20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резинового покрытия – 200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установка МАФ – 15 ед. </a:t>
            </a:r>
            <a:endParaRPr lang="ru-RU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699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65" y="144067"/>
            <a:ext cx="1080120" cy="576063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1147j2104-ln\Обмен\Старокожева С.Ю\БЛАГОУСТРОЙСТВО 2014\благоустройство\DSCN18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792138"/>
            <a:ext cx="4032448" cy="280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129016" y="216075"/>
            <a:ext cx="2088232" cy="504055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\\1147j2104-ln\Обмен\Старокожева С.Ю\ПРЕЗЕНТАЦИЯ\пр. Дежнева д.9, к.3\IMG_59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08" y="792138"/>
            <a:ext cx="3842444" cy="259380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147j2104-ln\Обмен\Старокожева С.Ю\БЛАГОУСТРОЙСТВО 2014\благоустройство\DSCN18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62" y="3096394"/>
            <a:ext cx="3888433" cy="3096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147j2104-ln\Обмен\Старокожева С.Ю\ПРЕЗЕНТАЦИЯ\пр. Дежнева д.9, к.3\IMG_59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68" y="3024387"/>
            <a:ext cx="4032448" cy="309634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5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288" y="216074"/>
            <a:ext cx="8280919" cy="72008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 Дежнева, д.15 к.1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280" y="1080170"/>
            <a:ext cx="8352927" cy="5832648"/>
          </a:xfrm>
        </p:spPr>
        <p:txBody>
          <a:bodyPr anchor="ctr">
            <a:normAutofit fontScale="92500" lnSpcReduction="20000"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ремонт газонов – 300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ограждений – 128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резинового основания – 300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установка МАФ – 24 ед.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цветников – 1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столбиков – 57 шт.</a:t>
            </a:r>
          </a:p>
          <a:p>
            <a:pPr marL="342900" indent="-342900">
              <a:buFontTx/>
              <a:buChar char="-"/>
            </a:pPr>
            <a:endParaRPr lang="ru-RU" dirty="0" smtClean="0"/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2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57" y="216075"/>
            <a:ext cx="1368152" cy="576063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StarokozhevaSY\Desktop\фото\фото для папок\Деж, 15 к.1\DSCF16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24" y="792139"/>
            <a:ext cx="3630947" cy="230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12992" y="216075"/>
            <a:ext cx="1944216" cy="648071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StarokozhevaSY\Desktop\03.12.2013\2014-06-09\03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856" y="792138"/>
            <a:ext cx="3482404" cy="2160240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arokozhevaSY\Desktop\фото\фото для папок\Деж, 15 к.1\DSCF16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4" y="2340310"/>
            <a:ext cx="3600401" cy="226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arokozhevaSY\Desktop\фото\фото для папок\Деж, 15 к.1\DSCF16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4" y="3816474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arokozhevaSY\Desktop\03.12.2013\2014-06-09\0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00" y="2312552"/>
            <a:ext cx="3672408" cy="2169996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arokozhevaSY\Desktop\03.12.2013\2014-06-09\0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12" y="3803310"/>
            <a:ext cx="3672408" cy="2461436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8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56" y="216074"/>
            <a:ext cx="8856983" cy="792088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Ясный проезд, д.4 к.3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272" y="1008162"/>
            <a:ext cx="8712967" cy="604867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газонов – 500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ограждений – 264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резинового покрытия – 210 </a:t>
            </a:r>
            <a:r>
              <a:rPr lang="ru-RU" sz="28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-замена МАФ – 14 ед.</a:t>
            </a:r>
          </a:p>
          <a:p>
            <a:pPr marL="342900" indent="-342900" algn="ctr">
              <a:buFontTx/>
              <a:buChar char="-"/>
            </a:pPr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антипарковочных столбиков – 88 шт.</a:t>
            </a:r>
            <a:endParaRPr lang="ru-RU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24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65" y="216075"/>
            <a:ext cx="1296144" cy="576063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StarokozhevaSY\Desktop\фото\фото для папок\Ясн., 4 к.3\DSCF17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0" y="792138"/>
            <a:ext cx="4104456" cy="2880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10801" y="216075"/>
            <a:ext cx="3962431" cy="576063"/>
          </a:xfrm>
        </p:spPr>
        <p:txBody>
          <a:bodyPr/>
          <a:lstStyle/>
          <a:p>
            <a:pPr algn="r"/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\\1147j2104-ln\Обмен\Старокожева С.Ю\ПРЕЗЕНТАЦИЯ\Ясный пр. д.4, к.3\DSCF308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16" y="1008163"/>
            <a:ext cx="3842173" cy="259228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arokozhevaSY\Desktop\фото\фото для папок\Ясн., 4 к.3\DSCF17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0" y="3024386"/>
            <a:ext cx="4104456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147j2104-ln\Обмен\Старокожева С.Ю\ПРЕЗЕНТАЦИЯ\Ясный пр. д.4, к.3\DSCF30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60" y="3024386"/>
            <a:ext cx="4176464" cy="324036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0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1147j2104-ln\Обмен\Старокожева С.Ю\ПРЕЗЕНТАЦИЯ\Деж.25 раб. до\IMG_0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0" y="3528442"/>
            <a:ext cx="367240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6" y="360090"/>
            <a:ext cx="3384376" cy="252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68" y="2016274"/>
            <a:ext cx="324036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\\1147j2104-ln\Обмен\Старокожева С.Ю\ПРЕЗЕНТАЦИЯ\Деж.25 раб. до\IMG_03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32" y="216074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147j2104-ln\Обмен\Старокожева С.Ю\ПРЕЗЕНТАЦИЯ\Деж.25 раб. до\Деж. 25 д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32" y="3862144"/>
            <a:ext cx="3528392" cy="2690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77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147j2104-ln\Обмен\Старокожева С.Ю\ПРЕЗЕНТАЦИЯ\фото после благ\Деж.25 к.1\DSCF40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2" y="288082"/>
            <a:ext cx="3554412" cy="2736304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147j2104-ln\Обмен\Старокожева С.Ю\ПРЕЗЕНТАЦИЯ\фото после благ\Деж.25 к.1\DSCF40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24" y="216075"/>
            <a:ext cx="3552825" cy="2736304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147j2104-ln\Обмен\Старокожева С.Ю\ПРЕЗЕНТАЦИЯ\фото после благ\Деж.25 к.2\DSCF40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4" y="3600450"/>
            <a:ext cx="3816424" cy="288037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147j2104-ln\Обмен\Старокожева С.Ю\ПРЕЗЕНТАЦИЯ\фото после благ\Деж.25 к.2\DSCF40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808" y="3600450"/>
            <a:ext cx="3744416" cy="288037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147j2104-ln\Обмен\Старокожева С.Ю\ПРЕЗЕНТАЦИЯ\фото после благ\Мол.1В\20140702_15062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68" y="1944266"/>
            <a:ext cx="3384376" cy="266429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4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12" y="216075"/>
            <a:ext cx="7776864" cy="6624736"/>
          </a:xfrm>
        </p:spPr>
        <p:txBody>
          <a:bodyPr anchor="t"/>
          <a:lstStyle/>
          <a:p>
            <a:pPr algn="ctr"/>
            <a:r>
              <a:rPr lang="ru-RU" sz="28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объектов вошедших в программу</a:t>
            </a:r>
            <a:br>
              <a:rPr lang="ru-RU" sz="28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629303"/>
              </p:ext>
            </p:extLst>
          </p:nvPr>
        </p:nvGraphicFramePr>
        <p:xfrm>
          <a:off x="864320" y="1152177"/>
          <a:ext cx="8136904" cy="57606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32448"/>
                <a:gridCol w="4104456"/>
              </a:tblGrid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ул. Молодцова, д.5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Сухонская ул.,д.5-а</a:t>
                      </a:r>
                    </a:p>
                  </a:txBody>
                  <a:tcPr marL="68580" marR="68580" marT="0" marB="0" anchor="ctr"/>
                </a:tc>
              </a:tr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пр. Шокальского, д.3 к.2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пр. Дежнева, д.2 а</a:t>
                      </a:r>
                    </a:p>
                  </a:txBody>
                  <a:tcPr marL="68580" marR="68580" marT="0" marB="0" anchor="ctr"/>
                </a:tc>
              </a:tr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Сухонская ул.,д.1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Шокальского пр.,д.12</a:t>
                      </a:r>
                    </a:p>
                  </a:txBody>
                  <a:tcPr marL="68580" marR="68580" marT="0" marB="0" anchor="ctr"/>
                </a:tc>
              </a:tr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Полярная ул.,д.12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Шокальского пр.,д.12-б</a:t>
                      </a:r>
                    </a:p>
                  </a:txBody>
                  <a:tcPr marL="68580" marR="68580" marT="0" marB="0" anchor="ctr"/>
                </a:tc>
              </a:tr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ул. Молодцова, д.1А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Шокальского пр.,д.10</a:t>
                      </a:r>
                    </a:p>
                  </a:txBody>
                  <a:tcPr marL="68580" marR="68580" marT="0" marB="0" anchor="ctr"/>
                </a:tc>
              </a:tr>
              <a:tr h="462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ул. Сухонская, д.1А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Шокальского пр.,д.2-а</a:t>
                      </a:r>
                    </a:p>
                  </a:txBody>
                  <a:tcPr marL="68580" marR="68580" marT="0" marB="0" anchor="ctr"/>
                </a:tc>
              </a:tr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ул. Сухонская, д.5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Дежнева пр.,д.25 корп.1</a:t>
                      </a:r>
                    </a:p>
                  </a:txBody>
                  <a:tcPr marL="68580" marR="68580" marT="0" marB="0" anchor="ctr"/>
                </a:tc>
              </a:tr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Молодцова ул.,д.1-в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Дежнева пр.,д.25 корп.2</a:t>
                      </a:r>
                    </a:p>
                  </a:txBody>
                  <a:tcPr marL="68580" marR="68580" marT="0" marB="0" anchor="ctr"/>
                </a:tc>
              </a:tr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ул. Сухонская, д.7А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Заповедная ул.,д.14 корп.1</a:t>
                      </a:r>
                    </a:p>
                  </a:txBody>
                  <a:tcPr marL="68580" marR="68580" marT="0" marB="0" anchor="ctr"/>
                </a:tc>
              </a:tr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пр. Шокальского, д.4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Ясный пр.,д.8 корп.1</a:t>
                      </a:r>
                    </a:p>
                  </a:txBody>
                  <a:tcPr marL="68580" marR="68580" marT="0" marB="0" anchor="ctr"/>
                </a:tc>
              </a:tr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пр. Шокальского, д.6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Полярная ул.,д.15 корп.3</a:t>
                      </a:r>
                    </a:p>
                  </a:txBody>
                  <a:tcPr marL="68580" marR="68580" marT="0" marB="0" anchor="ctr"/>
                </a:tc>
              </a:tr>
              <a:tr h="481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пр. Шокальского, д.6А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B0F0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Times New Roman"/>
                          <a:ea typeface="Times New Roman"/>
                        </a:rPr>
                        <a:t>Молодцова ул.,д.19 корп.2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2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48" y="144066"/>
            <a:ext cx="9000999" cy="12241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«Столичное образование»</a:t>
            </a:r>
            <a:endParaRPr lang="ru-RU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288" y="1440210"/>
            <a:ext cx="8424935" cy="54726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программу благоустройства вошли 3 образовательных учреждения:</a:t>
            </a:r>
          </a:p>
          <a:p>
            <a:pPr algn="ctr"/>
            <a:r>
              <a:rPr lang="ru-RU" sz="28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ГБОУ ЦО № 1482 ул. Заповедная, д.12</a:t>
            </a:r>
          </a:p>
          <a:p>
            <a:pPr algn="ctr"/>
            <a:r>
              <a:rPr lang="ru-RU" sz="28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ГБОУ № 285 структурное подразделение № 2 (бывшая школа № 1038) Ясный пр., д.21</a:t>
            </a:r>
          </a:p>
          <a:p>
            <a:pPr algn="ctr"/>
            <a:r>
              <a:rPr lang="ru-RU" sz="28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ГБОУ № 285 Ясный пр., д.24 к.3</a:t>
            </a: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Заключены три контракта с подрядными организациями:</a:t>
            </a: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ООО «ИПК «Спорт Групп»</a:t>
            </a: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ООО «ТВ Строй»</a:t>
            </a:r>
            <a:endParaRPr lang="ru-RU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057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56" y="216074"/>
            <a:ext cx="8784975" cy="6696744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рамках выполнения благоустройства выполнены работы:</a:t>
            </a:r>
          </a:p>
          <a:p>
            <a:pPr algn="ctr"/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по ремонту асфальтобетонного покрытия на территории школ (ГБОУ № 1482, ГБОУ № 285)</a:t>
            </a:r>
          </a:p>
          <a:p>
            <a:pPr algn="ctr"/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Устройству футбольных полей с покрытием «искусственная трава» (ГБОУ № 1482, ГБОУ № 285 подразделение № 2)</a:t>
            </a:r>
          </a:p>
          <a:p>
            <a:pPr algn="ctr"/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Устройству спортивных площадок (волейбольная, баскетбольная, полоса препятствий, ГБОУ № 1482)</a:t>
            </a:r>
          </a:p>
          <a:p>
            <a:pPr algn="ctr"/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Устройству беговых дорожек </a:t>
            </a:r>
            <a:r>
              <a:rPr lang="ru-RU" sz="2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(ГБОУ № 1482, ГБОУ № 285 </a:t>
            </a: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подразделение № </a:t>
            </a:r>
            <a:r>
              <a:rPr lang="ru-RU" sz="2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2)</a:t>
            </a:r>
          </a:p>
          <a:p>
            <a:pPr algn="ctr"/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Установке лавочек</a:t>
            </a:r>
          </a:p>
          <a:p>
            <a:pPr algn="ctr"/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Ремонту газонов    </a:t>
            </a:r>
            <a:endParaRPr lang="ru-RU" sz="2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86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arokozhevaSY\Desktop\фото\2014-08-05\фото для ипк\0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8" y="288082"/>
            <a:ext cx="4032448" cy="280982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6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arokozhevaSY\Desktop\фото\2014-08-05\фото для ипк\0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3613" y="2749118"/>
            <a:ext cx="3552825" cy="2556740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lumMod val="60000"/>
                <a:lumOff val="40000"/>
                <a:alpha val="6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arokozhevaSY\Desktop\фото\2014-08-05\фото для ипк\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92" y="2592338"/>
            <a:ext cx="3168351" cy="3888432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lumMod val="60000"/>
                <a:lumOff val="40000"/>
                <a:alpha val="6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tarokozhevaSY\Desktop\фото\2014-08-05\фото для ипк\1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14" b="39915"/>
          <a:stretch/>
        </p:blipFill>
        <p:spPr bwMode="auto">
          <a:xfrm>
            <a:off x="4680743" y="432098"/>
            <a:ext cx="4211797" cy="2592288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lumMod val="60000"/>
                <a:lumOff val="40000"/>
                <a:alpha val="6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6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56" y="144066"/>
            <a:ext cx="8856983" cy="10081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«Стимулирование управ районов» </a:t>
            </a:r>
            <a:endParaRPr lang="ru-RU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6248" y="1080170"/>
            <a:ext cx="9073008" cy="5832648"/>
          </a:xfrm>
        </p:spPr>
        <p:txBody>
          <a:bodyPr>
            <a:noAutofit/>
          </a:bodyPr>
          <a:lstStyle/>
          <a:p>
            <a:pPr algn="ctr"/>
            <a:r>
              <a:rPr lang="ru-RU" sz="2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Работы по программе выполнялись подрядными организациями В программу вошли 10 объектов</a:t>
            </a:r>
          </a:p>
          <a:p>
            <a:pPr algn="ctr"/>
            <a:r>
              <a:rPr lang="ru-RU" sz="2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 объектов на выполнение работ по установке столбиков (подрядные организации ООО «Находка-2006» (7 объектов: пр. Шокальского, д.1 к.1, ул. Полярная, д.8, ул. Полярная, д.10, ул. Полярная,д.11 к.2, ул. Молодцова, д.23 к.2, пр. Дежнева, д.19 к.2, пр. Дежнева, д.5 к.1); ООО «ТВ Строй» 2 объекта: пр. Шокальского, д.1 к.1, ул. Молодцова, д.19 к.2).</a:t>
            </a:r>
          </a:p>
          <a:p>
            <a:pPr algn="ctr"/>
            <a:r>
              <a:rPr lang="ru-RU" sz="2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Всего в рамках программы на территории района установлено </a:t>
            </a:r>
            <a:r>
              <a:rPr lang="ru-RU" sz="2500" b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387</a:t>
            </a:r>
            <a:r>
              <a:rPr lang="ru-RU" sz="23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столбиков на пешеходных тротуарах</a:t>
            </a:r>
          </a:p>
          <a:p>
            <a:pPr algn="ctr"/>
            <a:r>
              <a:rPr lang="ru-RU" sz="2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Также в рамках данной программы подрядной организацией ООО «ТВ Строй» выполнены работы по устройству дополнительных парковочных мест по адресу, в количестве </a:t>
            </a:r>
            <a:r>
              <a:rPr lang="ru-RU" sz="2500" b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35</a:t>
            </a:r>
            <a:r>
              <a:rPr lang="ru-RU" sz="23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м/м: пр. Шокальского, д.2А</a:t>
            </a:r>
          </a:p>
        </p:txBody>
      </p:sp>
    </p:spTree>
    <p:extLst>
      <p:ext uri="{BB962C8B-B14F-4D97-AF65-F5344CB8AC3E}">
        <p14:creationId xmlns:p14="http://schemas.microsoft.com/office/powerpoint/2010/main" val="393290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147J2104-LN\Users\Коломиец\Desktop\Обмен\Старокожева С.Ю\Столбики\Мол.23 к.2\DSCF42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8" y="216075"/>
            <a:ext cx="355441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147J2104-LN\Users\Коломиец\Desktop\Обмен\Старокожева С.Ю\Столбики\Шок.13 к.1\DSCF39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00" y="288082"/>
            <a:ext cx="3768849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147J2104-LN\Users\Коломиец\Desktop\Обмен\Старокожева С.Ю\Столбики\Шок.1 к.1\DSCF43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288" y="1944266"/>
            <a:ext cx="360040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147J2104-LN\Users\Коломиец\Desktop\Обмен\Старокожева С.Ю\Столбики\пр.Деж.5 к.1\IMG_20140726_1937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12" y="4032498"/>
            <a:ext cx="381642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tarokozhevaSY\Desktop\03.12.2013\2014-09-08\03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36" y="2448322"/>
            <a:ext cx="4176464" cy="3931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0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288" y="216074"/>
            <a:ext cx="8568951" cy="12241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счет средств дополнительного финансирования</a:t>
            </a:r>
            <a:endParaRPr lang="ru-RU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288" y="1440210"/>
            <a:ext cx="8352927" cy="5400600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Подрядной организацией ООО «УНДОРСТРОЙ» выполнены работы по устройству </a:t>
            </a:r>
            <a:r>
              <a:rPr lang="ru-RU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</a:t>
            </a:r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вух пешеходных тротуаров</a:t>
            </a:r>
          </a:p>
          <a:p>
            <a:pPr algn="ctr"/>
            <a:endParaRPr lang="ru-RU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 дома № 4 по ул. Заповедная до д. № 25 к.1 по проезду Дежнева</a:t>
            </a:r>
          </a:p>
          <a:p>
            <a:pPr algn="ctr"/>
            <a:endParaRPr lang="ru-RU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 дома № 19 к.1 по проезду Дежнева до дом № 9 к.1 вдоль детских садов.</a:t>
            </a:r>
            <a:endParaRPr lang="ru-RU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61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147J2104-LN\Users\Коломиец\Desktop\Обмен\Старокожева С.Ю\тротуар Деж.19 к.1 - 9.к.1\DSCF45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288082"/>
            <a:ext cx="460851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arokozhevaSY\Desktop\o-97gqtK-J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08" y="288082"/>
            <a:ext cx="3816424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147J2104-LN\Users\Коломиец\Desktop\Обмен\Старокожева С.Ю\тротуар Деж.19 к.1 - 9.к.1\DSCF4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0" y="2376314"/>
            <a:ext cx="4608512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36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56" y="709511"/>
            <a:ext cx="8528496" cy="80270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/>
                </a:solidFill>
              </a:rPr>
              <a:t>Мероприятия по капитальному ремонту многоквартирных домов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8256" y="1800251"/>
            <a:ext cx="7632848" cy="30963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2014 году за счет средств стимулирования управ и экономии с программы «Жилище» в районе выполнены следующие работы: </a:t>
            </a:r>
            <a:endParaRPr lang="ru-RU" sz="2800" b="1" dirty="0" smtClean="0">
              <a:solidFill>
                <a:srgbClr val="FFFF9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lang="ru-RU" sz="2800" b="1" dirty="0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установка общедомовых узлов учета ЦО, ГВС в подвалах 8 МКД </a:t>
            </a:r>
          </a:p>
          <a:p>
            <a:r>
              <a:rPr lang="ru-RU" sz="2800" b="1" dirty="0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ул. </a:t>
            </a:r>
            <a:r>
              <a:rPr lang="ru-RU" sz="2800" b="1" dirty="0" err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Молодцова</a:t>
            </a:r>
            <a:r>
              <a:rPr lang="ru-RU" sz="2800" b="1" dirty="0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д. 19 к.1, д.23 к.1,д. 27 к.1, д.15 к.1, д. 31 к.1, </a:t>
            </a:r>
          </a:p>
          <a:p>
            <a:r>
              <a:rPr lang="ru-RU" sz="2800" b="1" dirty="0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пр. Дежнева, д. 28. </a:t>
            </a:r>
          </a:p>
          <a:p>
            <a:r>
              <a:rPr lang="ru-RU" sz="2800" b="1" dirty="0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Ясный пр., 34 к.1,34 </a:t>
            </a:r>
            <a:r>
              <a:rPr lang="ru-RU" sz="2800" b="1" dirty="0" smtClean="0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к.2</a:t>
            </a:r>
            <a:endParaRPr lang="ru-RU" sz="2800" b="1" dirty="0">
              <a:solidFill>
                <a:srgbClr val="FFFF9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76" y="3744466"/>
            <a:ext cx="2376264" cy="3168352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0" y="4608562"/>
            <a:ext cx="3336595" cy="2502446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20" y="3768456"/>
            <a:ext cx="2176848" cy="3144362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27068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40" y="1223726"/>
            <a:ext cx="2736304" cy="2084803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6248" y="504107"/>
            <a:ext cx="7632848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99"/>
                </a:solidFill>
              </a:rPr>
              <a:t>2. установка 82 ИПУ в квартирах жилого фонда на территории района Южное Медведково льготным категориям граждан. </a:t>
            </a:r>
            <a:endParaRPr lang="ru-RU" sz="1800" b="1" dirty="0" smtClean="0">
              <a:solidFill>
                <a:srgbClr val="FFFF99"/>
              </a:solidFill>
            </a:endParaRPr>
          </a:p>
          <a:p>
            <a:endParaRPr lang="ru-RU" sz="1800" b="1" dirty="0">
              <a:solidFill>
                <a:srgbClr val="FFFF99"/>
              </a:solidFill>
            </a:endParaRPr>
          </a:p>
          <a:p>
            <a:endParaRPr lang="ru-RU" sz="1800" b="1" dirty="0">
              <a:solidFill>
                <a:srgbClr val="FFFF99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8256" y="3528442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FF99"/>
                </a:solidFill>
              </a:rPr>
              <a:t>3. За счет средств СЭРР выполнены следующие работы: </a:t>
            </a:r>
          </a:p>
          <a:p>
            <a:r>
              <a:rPr lang="ru-RU" sz="1800" b="1" dirty="0">
                <a:solidFill>
                  <a:srgbClr val="FFFF99"/>
                </a:solidFill>
              </a:rPr>
              <a:t>- ремонт подъезда 1 МКД (Ясный пр., д.19) и </a:t>
            </a:r>
          </a:p>
          <a:p>
            <a:r>
              <a:rPr lang="ru-RU" sz="1800" b="1" dirty="0">
                <a:solidFill>
                  <a:srgbClr val="FFFF99"/>
                </a:solidFill>
              </a:rPr>
              <a:t>- замена  в подвалах жилых домов элеваторных узлов на тепловые в 2 МКД (ул. Заповедная, д.2, пр. Дежнева д. 27, к.3).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32" y="4752578"/>
            <a:ext cx="1836242" cy="244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92" y="4803963"/>
            <a:ext cx="3204356" cy="240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3112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92"/>
            <a:ext cx="3528616" cy="264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88" y="3528442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8" y="2928375"/>
            <a:ext cx="2952328" cy="39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62" y="89892"/>
            <a:ext cx="2484314" cy="331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678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48" y="432098"/>
            <a:ext cx="8928992" cy="6480719"/>
          </a:xfrm>
        </p:spPr>
        <p:txBody>
          <a:bodyPr/>
          <a:lstStyle/>
          <a:p>
            <a:pPr algn="ctr"/>
            <a:r>
              <a:rPr lang="ru-RU" sz="45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Улица Молодцова, дом 5</a:t>
            </a:r>
            <a:br>
              <a:rPr lang="ru-RU" sz="45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</a:br>
            <a:r>
              <a:rPr lang="ru-RU" sz="3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/>
            </a:r>
            <a:br>
              <a:rPr lang="ru-RU" sz="3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</a:br>
            <a:r>
              <a:rPr lang="ru-RU" sz="3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/>
            </a:r>
            <a:br>
              <a:rPr lang="ru-RU" sz="3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</a:b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- ремонт газонов – 500 </a:t>
            </a:r>
            <a:r>
              <a:rPr lang="ru-RU" sz="26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кв.м</a:t>
            </a: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.</a:t>
            </a:r>
            <a:b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</a:b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/>
            </a:r>
            <a:b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</a:b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- устройство ограждений газонов – 200 </a:t>
            </a:r>
            <a:r>
              <a:rPr lang="ru-RU" sz="26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п.м</a:t>
            </a: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.</a:t>
            </a:r>
            <a:b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</a:b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/>
            </a:r>
            <a:b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</a:b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- устройство резинового основания – 300 </a:t>
            </a:r>
            <a:r>
              <a:rPr lang="ru-RU" sz="26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кв.м</a:t>
            </a: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.</a:t>
            </a:r>
            <a:b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</a:b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/>
            </a:r>
            <a:b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</a:b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anose="02020603050405020304" pitchFamily="18" charset="-34"/>
              </a:rPr>
              <a:t>- замена МАФ – 17 единиц</a:t>
            </a:r>
            <a:endParaRPr lang="ru-RU" sz="2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29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40" y="390895"/>
            <a:ext cx="2664520" cy="3552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93" y="3528442"/>
            <a:ext cx="2461174" cy="328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68" y="4012116"/>
            <a:ext cx="4248696" cy="3186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8" y="390895"/>
            <a:ext cx="3240584" cy="243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5498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452" y="709511"/>
            <a:ext cx="7607732" cy="1234755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FFC000"/>
                </a:solidFill>
              </a:rPr>
              <a:t>Создание комфортных условий для лиц с ограниченными  функциями жизнедеятельности в районе Южное Медведково в 2014 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328" y="2304306"/>
            <a:ext cx="7632847" cy="3384376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>
                <a:solidFill>
                  <a:srgbClr val="FFFF99"/>
                </a:solidFill>
              </a:rPr>
              <a:t>На ОДС района установлены пульты видеосвязи с 32 платформами для инвалидов–колясочников.</a:t>
            </a:r>
          </a:p>
          <a:p>
            <a:r>
              <a:rPr lang="ru-RU" sz="2800" dirty="0">
                <a:solidFill>
                  <a:srgbClr val="FFFF99"/>
                </a:solidFill>
              </a:rPr>
              <a:t>В домах-новостройках установлено 11 платформ подъемных для инвалидов – колясочников по следующим адресам:</a:t>
            </a:r>
          </a:p>
          <a:p>
            <a:r>
              <a:rPr lang="ru-RU" sz="2800" dirty="0">
                <a:solidFill>
                  <a:srgbClr val="FFFF99"/>
                </a:solidFill>
              </a:rPr>
              <a:t>Ясный пр. д.14 – 4 платформы;</a:t>
            </a:r>
          </a:p>
          <a:p>
            <a:r>
              <a:rPr lang="ru-RU" sz="2800" dirty="0">
                <a:solidFill>
                  <a:srgbClr val="FFFF99"/>
                </a:solidFill>
              </a:rPr>
              <a:t>Ясный пр. д.16 – 5 платформ;</a:t>
            </a:r>
          </a:p>
          <a:p>
            <a:r>
              <a:rPr lang="ru-RU" sz="2800" dirty="0">
                <a:solidFill>
                  <a:srgbClr val="FFFF99"/>
                </a:solidFill>
              </a:rPr>
              <a:t>Ясный проезд д.18 – 2 платформы.</a:t>
            </a:r>
          </a:p>
          <a:p>
            <a:r>
              <a:rPr lang="ru-RU" sz="2800" dirty="0">
                <a:solidFill>
                  <a:srgbClr val="FFFF99"/>
                </a:solidFill>
              </a:rPr>
              <a:t>Ввод в эксплуатацию запланирован в 2015 году.</a:t>
            </a:r>
          </a:p>
        </p:txBody>
      </p:sp>
    </p:spTree>
    <p:extLst>
      <p:ext uri="{BB962C8B-B14F-4D97-AF65-F5344CB8AC3E}">
        <p14:creationId xmlns:p14="http://schemas.microsoft.com/office/powerpoint/2010/main" val="10455839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FFC000"/>
                </a:solidFill>
              </a:rPr>
              <a:t>Сведения о проделанной работе с управляющими организациями и собственниками помещений в МКД района.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288" y="2232298"/>
            <a:ext cx="8280920" cy="4608512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FFFF99"/>
                </a:solidFill>
              </a:rPr>
              <a:t>В районе Южное Медведково находится </a:t>
            </a:r>
            <a:r>
              <a:rPr lang="ru-RU" b="1" dirty="0">
                <a:solidFill>
                  <a:srgbClr val="FFFF99"/>
                </a:solidFill>
              </a:rPr>
              <a:t>176 многоквартирных домов</a:t>
            </a:r>
            <a:r>
              <a:rPr lang="ru-RU" dirty="0" smtClean="0">
                <a:solidFill>
                  <a:srgbClr val="FFFF99"/>
                </a:solidFill>
              </a:rPr>
              <a:t>.</a:t>
            </a:r>
          </a:p>
          <a:p>
            <a:r>
              <a:rPr lang="ru-RU" dirty="0" smtClean="0">
                <a:solidFill>
                  <a:srgbClr val="FFFF99"/>
                </a:solidFill>
              </a:rPr>
              <a:t>Из </a:t>
            </a:r>
            <a:r>
              <a:rPr lang="ru-RU" dirty="0">
                <a:solidFill>
                  <a:srgbClr val="FFFF99"/>
                </a:solidFill>
              </a:rPr>
              <a:t>них </a:t>
            </a:r>
            <a:r>
              <a:rPr lang="ru-RU" b="1" dirty="0">
                <a:solidFill>
                  <a:srgbClr val="FFFF99"/>
                </a:solidFill>
              </a:rPr>
              <a:t>140 домов</a:t>
            </a:r>
            <a:r>
              <a:rPr lang="ru-RU" dirty="0">
                <a:solidFill>
                  <a:srgbClr val="FFFF99"/>
                </a:solidFill>
              </a:rPr>
              <a:t> находятся в управлении и на техническом обслуживании в </a:t>
            </a:r>
            <a:r>
              <a:rPr lang="ru-RU" b="1" dirty="0">
                <a:solidFill>
                  <a:srgbClr val="FFFF99"/>
                </a:solidFill>
              </a:rPr>
              <a:t>ГУП ДЕЗ района Южное Медведково</a:t>
            </a:r>
            <a:r>
              <a:rPr lang="ru-RU" dirty="0">
                <a:solidFill>
                  <a:srgbClr val="FFFF99"/>
                </a:solidFill>
              </a:rPr>
              <a:t>, в том числе 2 МКД, перешедших в управление с 01.07.2014 от управляющей организации ГУП «</a:t>
            </a:r>
            <a:r>
              <a:rPr lang="ru-RU" dirty="0" err="1">
                <a:solidFill>
                  <a:srgbClr val="FFFF99"/>
                </a:solidFill>
              </a:rPr>
              <a:t>Жилищник</a:t>
            </a:r>
            <a:r>
              <a:rPr lang="ru-RU" dirty="0">
                <a:solidFill>
                  <a:srgbClr val="FFFF99"/>
                </a:solidFill>
              </a:rPr>
              <a:t>» в связи с ликвидацией организации. </a:t>
            </a:r>
          </a:p>
          <a:p>
            <a:r>
              <a:rPr lang="ru-RU" b="1" dirty="0">
                <a:solidFill>
                  <a:srgbClr val="FFFF99"/>
                </a:solidFill>
              </a:rPr>
              <a:t>36 многоквартирных домов</a:t>
            </a:r>
            <a:r>
              <a:rPr lang="ru-RU" dirty="0">
                <a:solidFill>
                  <a:srgbClr val="FFFF99"/>
                </a:solidFill>
              </a:rPr>
              <a:t> обслуживают </a:t>
            </a:r>
            <a:r>
              <a:rPr lang="ru-RU" b="1" dirty="0">
                <a:solidFill>
                  <a:srgbClr val="FFFF99"/>
                </a:solidFill>
              </a:rPr>
              <a:t>частные управляющие компании</a:t>
            </a:r>
            <a:r>
              <a:rPr lang="ru-RU" dirty="0">
                <a:solidFill>
                  <a:srgbClr val="FFFF99"/>
                </a:solidFill>
              </a:rPr>
              <a:t>, в том числе: </a:t>
            </a:r>
          </a:p>
          <a:p>
            <a:r>
              <a:rPr lang="ru-RU" dirty="0">
                <a:solidFill>
                  <a:srgbClr val="FFFF99"/>
                </a:solidFill>
              </a:rPr>
              <a:t>- 7 домов в управлении и на техническом обслуживании ООО «Кромм-офис»;</a:t>
            </a:r>
          </a:p>
          <a:p>
            <a:r>
              <a:rPr lang="ru-RU" dirty="0">
                <a:solidFill>
                  <a:srgbClr val="FFFF99"/>
                </a:solidFill>
              </a:rPr>
              <a:t>- 1 многоквартирный дом в управлении ООО «ХЭЛП-М»;</a:t>
            </a:r>
          </a:p>
          <a:p>
            <a:r>
              <a:rPr lang="ru-RU" dirty="0">
                <a:solidFill>
                  <a:srgbClr val="FFFF99"/>
                </a:solidFill>
              </a:rPr>
              <a:t>- 5 домов в управлении ООО «Пик - Комфорт»;</a:t>
            </a:r>
          </a:p>
          <a:p>
            <a:r>
              <a:rPr lang="ru-RU" dirty="0">
                <a:solidFill>
                  <a:srgbClr val="FFFF99"/>
                </a:solidFill>
              </a:rPr>
              <a:t>- 4 домов в управлении ООО «Фаворит»;</a:t>
            </a:r>
          </a:p>
          <a:p>
            <a:r>
              <a:rPr lang="ru-RU" dirty="0">
                <a:solidFill>
                  <a:srgbClr val="FFFF99"/>
                </a:solidFill>
              </a:rPr>
              <a:t>- 16 строений находятся в управлении ЖСК;</a:t>
            </a:r>
          </a:p>
          <a:p>
            <a:r>
              <a:rPr lang="ru-RU" dirty="0">
                <a:solidFill>
                  <a:srgbClr val="FFFF99"/>
                </a:solidFill>
              </a:rPr>
              <a:t>- 3 строения находятся в управлении ТСЖ.</a:t>
            </a:r>
          </a:p>
        </p:txBody>
      </p:sp>
    </p:spTree>
    <p:extLst>
      <p:ext uri="{BB962C8B-B14F-4D97-AF65-F5344CB8AC3E}">
        <p14:creationId xmlns:p14="http://schemas.microsoft.com/office/powerpoint/2010/main" val="771418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689946"/>
              </p:ext>
            </p:extLst>
          </p:nvPr>
        </p:nvGraphicFramePr>
        <p:xfrm>
          <a:off x="864320" y="1224186"/>
          <a:ext cx="6984776" cy="5693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4720"/>
                <a:gridCol w="3420056"/>
              </a:tblGrid>
              <a:tr h="5584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управляющие организации,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ЖСК и ТСЖ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руб.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14913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ГУП ДЕЗ района Южное Медведково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59 641 908,92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ООО «ХЭЛП-М»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1 145 322,98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ООО «ПИК-Комфорт»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146 070,10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ООО «Фаворит»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1 391 814,90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ООО «КРОММ-ОФИС»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1 813 611,78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ЖСК «Айсберг»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991 809,24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ЖСК «ГОРНЯК»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320 784,24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ЖСК «ФОРУМ»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    231 521,76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51849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ЖСК «САТУРН»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    157 476,44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ЖСК «Печора»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617 585,52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ЖСК «ЗИМНИЙ»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573 156,52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ЖСК «ДВИНА»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493 766,24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ЖСК ДЗЕРЖИНЕЦ-6»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139 969,06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ЖСК «ХУДОЖНИК КНИГИ»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134 830,30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ЖСК «ГЛОРИЯ»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266 070,30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ЖСК «ДЗЕРЖИНЕЦ-1»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119 614,58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ЖСК «МЕДВЕДКОВО-1»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1 200 768,96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ЖСК «САЯНЫ»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378 041,48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6157"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ТСЖ «ЯСНЫЙ»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    755 672,44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238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ИТОГО за 2014 год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70 519 795,76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685" marR="53685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64320" y="720130"/>
            <a:ext cx="68407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РАРМЕР СУБСИДИЙ ЗА 2014 ГОД: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77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C000"/>
                </a:solidFill>
              </a:rPr>
              <a:t>КОЛИЧЕСТВО ОБЩИХ СОБРАНИЙ СОБСТВЕННИКОВ МКД:</a:t>
            </a:r>
            <a:endParaRPr lang="ru-RU" sz="2400" dirty="0">
              <a:solidFill>
                <a:srgbClr val="FFC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402710"/>
              </p:ext>
            </p:extLst>
          </p:nvPr>
        </p:nvGraphicFramePr>
        <p:xfrm>
          <a:off x="1152351" y="1800251"/>
          <a:ext cx="5328593" cy="51125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385"/>
                <a:gridCol w="1872208"/>
              </a:tblGrid>
              <a:tr h="504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По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энергосервисным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мероприятиям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04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По модернизации видеодомофонов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63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По совету домов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67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по вопросу установки пандуса для инвалидов-колясочников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04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По вопросу технического  обслуживания лифтов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67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По выполнению программы приведения в порядок подъездов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294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По вопросу выполнения работ по капитальному ремонту отдельных конструктивных элементов МКД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04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По вопросу выбора управляющей организации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1962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C000"/>
                </a:solidFill>
              </a:rPr>
              <a:t>СВЕДЕНИЯ О ПОГАШЕНИИ ЗАДОЛЖЕННОСТИ ЗА ЖКУ ЗА 2014г.</a:t>
            </a:r>
            <a:endParaRPr lang="ru-RU" sz="2800" dirty="0">
              <a:solidFill>
                <a:srgbClr val="FFC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379200"/>
              </p:ext>
            </p:extLst>
          </p:nvPr>
        </p:nvGraphicFramePr>
        <p:xfrm>
          <a:off x="792312" y="2718002"/>
          <a:ext cx="7776863" cy="3402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7041"/>
                <a:gridCol w="534288"/>
                <a:gridCol w="518097"/>
                <a:gridCol w="532490"/>
                <a:gridCol w="534288"/>
                <a:gridCol w="539685"/>
                <a:gridCol w="539685"/>
                <a:gridCol w="489315"/>
                <a:gridCol w="489315"/>
                <a:gridCol w="491114"/>
                <a:gridCol w="554076"/>
                <a:gridCol w="550479"/>
                <a:gridCol w="447939"/>
                <a:gridCol w="599051"/>
              </a:tblGrid>
              <a:tr h="6115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Район </a:t>
                      </a:r>
                      <a:endParaRPr lang="ru-RU" sz="7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кол-во пакетов документов, ПОДГОТОВЛЕННЫХ для передачи в суд в  2014 г. 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Кол-во документов в суде 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кол-во судебных листов, направленных судебным приставам-исполнителям в  2014 г.</a:t>
                      </a:r>
                      <a:endParaRPr lang="ru-RU" sz="7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сумма взысканной задолженности по исполнительным листам в  2014 г.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дополнительные мероприятия, направленные на  взыскание задолженности 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Примечание</a:t>
                      </a:r>
                      <a:endParaRPr lang="ru-RU" sz="7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838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НАХОДЯЩИХСЯ на рассмотрении в суде за ранние периоды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РАССМОТРЕННЫХ в суде в 2014 г.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6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кол-во документов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сумма к взысканию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кол-во документов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сумма к взысканию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кол-во документов</a:t>
                      </a:r>
                      <a:endParaRPr lang="ru-RU" sz="7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сумма к взысканию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кол-во листов</a:t>
                      </a:r>
                      <a:endParaRPr lang="ru-RU" sz="7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сумма </a:t>
                      </a:r>
                      <a:endParaRPr lang="ru-RU" sz="7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кол-во листов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сумма </a:t>
                      </a:r>
                      <a:endParaRPr lang="ru-RU" sz="7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заключение договоров о реструктуризации долга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сумма 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Южное Медведково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1 432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71 869 153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513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24 327 297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919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43 482 927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149 </a:t>
                      </a:r>
                      <a:endParaRPr lang="ru-RU" sz="7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3 537 241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94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1 846 350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160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11 831 427 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Итого: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00" marR="5200" marT="5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2578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ПРИЕМКА И ВВОД В ЭКСПЛУАТАЦИЮ МКД-НОВОСТРОЕК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288" y="1800250"/>
            <a:ext cx="8208912" cy="4968551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FFFF99"/>
                </a:solidFill>
              </a:rPr>
              <a:t>В 2014 году в районе Южное Медведково сданы под заселение 4 дома-новостройки по адресам: </a:t>
            </a:r>
          </a:p>
          <a:p>
            <a:r>
              <a:rPr lang="ru-RU" dirty="0">
                <a:solidFill>
                  <a:srgbClr val="FFFF99"/>
                </a:solidFill>
              </a:rPr>
              <a:t>-Ясный пр., д.12 корп.2,</a:t>
            </a:r>
          </a:p>
          <a:p>
            <a:r>
              <a:rPr lang="ru-RU" dirty="0">
                <a:solidFill>
                  <a:srgbClr val="FFFF99"/>
                </a:solidFill>
              </a:rPr>
              <a:t>-Ясный пр. д.14,</a:t>
            </a:r>
          </a:p>
          <a:p>
            <a:r>
              <a:rPr lang="ru-RU" dirty="0">
                <a:solidFill>
                  <a:srgbClr val="FFFF99"/>
                </a:solidFill>
              </a:rPr>
              <a:t>-Ясный пр. д.16,</a:t>
            </a:r>
          </a:p>
          <a:p>
            <a:r>
              <a:rPr lang="ru-RU" dirty="0">
                <a:solidFill>
                  <a:srgbClr val="FFFF99"/>
                </a:solidFill>
              </a:rPr>
              <a:t>- Ясный пр. д.18</a:t>
            </a:r>
            <a:r>
              <a:rPr lang="ru-RU" dirty="0" smtClean="0">
                <a:solidFill>
                  <a:srgbClr val="FFFF99"/>
                </a:solidFill>
              </a:rPr>
              <a:t>.</a:t>
            </a:r>
          </a:p>
          <a:p>
            <a:r>
              <a:rPr lang="ru-RU" dirty="0">
                <a:solidFill>
                  <a:srgbClr val="FFFF99"/>
                </a:solidFill>
              </a:rPr>
              <a:t>В 2014 году были снесены дома по адресам:</a:t>
            </a:r>
          </a:p>
          <a:p>
            <a:r>
              <a:rPr lang="ru-RU" dirty="0">
                <a:solidFill>
                  <a:srgbClr val="FFFF99"/>
                </a:solidFill>
              </a:rPr>
              <a:t>- ул. Полярная, д.15, корп.2,</a:t>
            </a:r>
          </a:p>
          <a:p>
            <a:r>
              <a:rPr lang="ru-RU" dirty="0">
                <a:solidFill>
                  <a:srgbClr val="FFFF99"/>
                </a:solidFill>
              </a:rPr>
              <a:t>- ул. Полярная, д.9, корп.1,</a:t>
            </a:r>
          </a:p>
          <a:p>
            <a:r>
              <a:rPr lang="ru-RU" dirty="0">
                <a:solidFill>
                  <a:srgbClr val="FFFF99"/>
                </a:solidFill>
              </a:rPr>
              <a:t>- ул. Полярная, д.13, корп.2,</a:t>
            </a:r>
          </a:p>
          <a:p>
            <a:r>
              <a:rPr lang="ru-RU" dirty="0">
                <a:solidFill>
                  <a:srgbClr val="FFFF99"/>
                </a:solidFill>
              </a:rPr>
              <a:t>- ул. Полярная, 13 корп.4</a:t>
            </a:r>
          </a:p>
          <a:p>
            <a:r>
              <a:rPr lang="ru-RU" dirty="0">
                <a:solidFill>
                  <a:srgbClr val="FFFF99"/>
                </a:solidFill>
              </a:rPr>
              <a:t>- Ясный пр., д.32</a:t>
            </a:r>
          </a:p>
          <a:p>
            <a:r>
              <a:rPr lang="ru-RU" dirty="0">
                <a:solidFill>
                  <a:srgbClr val="FFFF99"/>
                </a:solidFill>
              </a:rPr>
              <a:t>- ул. Молодцова, д.31, корп.2, </a:t>
            </a:r>
          </a:p>
          <a:p>
            <a:r>
              <a:rPr lang="ru-RU" dirty="0">
                <a:solidFill>
                  <a:srgbClr val="FFFF99"/>
                </a:solidFill>
              </a:rPr>
              <a:t>- ул. Молодцова, д.31, корп.3</a:t>
            </a:r>
          </a:p>
        </p:txBody>
      </p:sp>
    </p:spTree>
    <p:extLst>
      <p:ext uri="{BB962C8B-B14F-4D97-AF65-F5344CB8AC3E}">
        <p14:creationId xmlns:p14="http://schemas.microsoft.com/office/powerpoint/2010/main" val="353111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304" y="216074"/>
            <a:ext cx="1440160" cy="504056"/>
          </a:xfrm>
        </p:spPr>
        <p:txBody>
          <a:bodyPr anchor="ctr"/>
          <a:lstStyle/>
          <a:p>
            <a:r>
              <a:rPr lang="ru-RU" sz="48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anose="020B0604020202020204" pitchFamily="34" charset="0"/>
              </a:rPr>
              <a:t>до</a:t>
            </a:r>
            <a:endParaRPr lang="ru-RU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parajita" panose="020B0604020202020204" pitchFamily="34" charset="0"/>
            </a:endParaRPr>
          </a:p>
        </p:txBody>
      </p:sp>
      <p:pic>
        <p:nvPicPr>
          <p:cNvPr id="1026" name="Picture 2" descr="\\1147j2104-ln\Обмен\Старокожева С.Ю\ПРЕЗЕНТАЦИЯ\фото до благ\Молодцова д.5\DSCF28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2" y="792138"/>
            <a:ext cx="3554412" cy="2653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16848" y="288082"/>
            <a:ext cx="3217231" cy="504057"/>
          </a:xfrm>
        </p:spPr>
        <p:txBody>
          <a:bodyPr anchor="ctr"/>
          <a:lstStyle/>
          <a:p>
            <a:pPr algn="r"/>
            <a:r>
              <a:rPr lang="ru-RU" sz="48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\\1147j2104-ln\Обмен\Старокожева С.Ю\ПРЕЗЕНТАЦИЯ\фото после благ\Мол.5\DSCF393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24" y="936154"/>
            <a:ext cx="3744416" cy="2520281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147j2104-ln\Обмен\Старокожева С.Ю\ПРЕЗЕНТАЦИЯ\фото до благ\Молодцова д.5\DSCF27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4" y="2448322"/>
            <a:ext cx="3622527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147j2104-ln\Обмен\Старокожева С.Ю\ПРЕЗЕНТАЦИЯ\фото до благ\Молодцова д.5\DSCF27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4" y="3870744"/>
            <a:ext cx="367240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147j2104-ln\Обмен\Старокожева С.Ю\ПРЕЗЕНТАЦИЯ\фото после благ\Мол.5\DSCF39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92" y="2448322"/>
            <a:ext cx="3672408" cy="237626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1147j2104-ln\Обмен\Старокожева С.Ю\ПРЕЗЕНТАЦИЯ\фото после благ\Мол.5\DSCF35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60" y="4030907"/>
            <a:ext cx="3600400" cy="2648149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6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12" y="216074"/>
            <a:ext cx="8078546" cy="720080"/>
          </a:xfrm>
        </p:spPr>
        <p:txBody>
          <a:bodyPr anchor="ctr"/>
          <a:lstStyle/>
          <a:p>
            <a:pPr algn="ctr"/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 Шокальского, д.3 к.2</a:t>
            </a:r>
            <a:endParaRPr lang="ru-RU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272" y="1008162"/>
            <a:ext cx="8712968" cy="5904656"/>
          </a:xfrm>
        </p:spPr>
        <p:txBody>
          <a:bodyPr>
            <a:noAutofit/>
          </a:bodyPr>
          <a:lstStyle/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26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ремонт газонов - 500 </a:t>
            </a:r>
            <a:r>
              <a:rPr lang="ru-RU" sz="26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26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ограждений газонов – 252 </a:t>
            </a:r>
            <a:r>
              <a:rPr lang="ru-RU" sz="26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п.м</a:t>
            </a: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26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резинового покрытия – 400 </a:t>
            </a:r>
            <a:r>
              <a:rPr lang="ru-RU" sz="26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26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замена МАФ – 23 ед.</a:t>
            </a:r>
          </a:p>
          <a:p>
            <a:pPr marL="457200" indent="-457200" algn="ctr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26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устройство плиточного покрытия – 50 </a:t>
            </a:r>
            <a:r>
              <a:rPr lang="ru-RU" sz="26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кв.м</a:t>
            </a:r>
            <a:r>
              <a:rPr lang="ru-RU" sz="2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ru-RU" sz="2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86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289" y="144067"/>
            <a:ext cx="1224136" cy="648071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1147j2104-ln\Обмен\Старокожева С.Ю\ПРЕЗЕНТАЦИЯ\фото до благ\Шок.3 к.2\DSCF28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6" y="792139"/>
            <a:ext cx="345638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68976" y="144067"/>
            <a:ext cx="2304256" cy="720079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\\1147j2104-ln\Обмен\Старокожева С.Ю\ПРЕЗЕНТАЦИЯ\фото после благ\Шок.3 к.2\DSCF349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32" y="792137"/>
            <a:ext cx="3600400" cy="2160241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147j2104-ln\Обмен\Старокожева С.Ю\ПРЕЗЕНТАЦИЯ\фото до благ\Шок.3 к.2\DSCF2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6" y="2304306"/>
            <a:ext cx="360040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147j2104-ln\Обмен\Старокожева С.Ю\ПРЕЗЕНТАЦИЯ\фото до благ\Шок.3 к.2\DSCF29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36" y="3960490"/>
            <a:ext cx="3528392" cy="2714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147j2104-ln\Обмен\Старокожева С.Ю\ПРЕЗЕНТАЦИЯ\фото после благ\Шок.3 к.2\DSCF34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00" y="2304306"/>
            <a:ext cx="3672407" cy="230425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1147j2104-ln\Обмен\Старокожева С.Ю\ПРЕЗЕНТАЦИЯ\фото после благ\Шок.3 к.2\DSCF349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60" y="3960490"/>
            <a:ext cx="3600400" cy="2714559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1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2085</TotalTime>
  <Words>2224</Words>
  <Application>Microsoft Office PowerPoint</Application>
  <PresentationFormat>Произвольный</PresentationFormat>
  <Paragraphs>462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Spring</vt:lpstr>
      <vt:lpstr>Деятельность  ГКУ «ИС района Южное Медведково» за 2014 год </vt:lpstr>
      <vt:lpstr>          Место нахождения</vt:lpstr>
      <vt:lpstr>Презентация PowerPoint</vt:lpstr>
      <vt:lpstr>Программа «Жилище»</vt:lpstr>
      <vt:lpstr>Список объектов вошедших в программу </vt:lpstr>
      <vt:lpstr>Улица Молодцова, дом 5   - ремонт газонов – 500 кв.м.  - устройство ограждений газонов – 200 п.м.  - устройство резинового основания – 300 кв.м.  - замена МАФ – 17 единиц</vt:lpstr>
      <vt:lpstr>Презентация PowerPoint</vt:lpstr>
      <vt:lpstr>Проезд Шокальского, д.3 к.2</vt:lpstr>
      <vt:lpstr>Презентация PowerPoint</vt:lpstr>
      <vt:lpstr>улица Сухонская, д1</vt:lpstr>
      <vt:lpstr>Презентация PowerPoint</vt:lpstr>
      <vt:lpstr>улица Полярная, д.12</vt:lpstr>
      <vt:lpstr>Презентация PowerPoint</vt:lpstr>
      <vt:lpstr>улица Сухонская, д.1А</vt:lpstr>
      <vt:lpstr>Презентация PowerPoint</vt:lpstr>
      <vt:lpstr>улица Молодцова, д.1В</vt:lpstr>
      <vt:lpstr>Презентация PowerPoint</vt:lpstr>
      <vt:lpstr>Улица Сухонская, д.5А</vt:lpstr>
      <vt:lpstr>Презентация PowerPoint</vt:lpstr>
      <vt:lpstr>Проезд Шокальского, д.2А</vt:lpstr>
      <vt:lpstr>Презентация PowerPoint</vt:lpstr>
      <vt:lpstr>Проезд Шокальского, д.6</vt:lpstr>
      <vt:lpstr>Презентация PowerPoint</vt:lpstr>
      <vt:lpstr>Проезд Шокальского, д.12 Б</vt:lpstr>
      <vt:lpstr>Презентация PowerPoint</vt:lpstr>
      <vt:lpstr>Проезд Шокальского, д.12</vt:lpstr>
      <vt:lpstr>Презентация PowerPoint</vt:lpstr>
      <vt:lpstr>Проезд Дежнева, д.2А</vt:lpstr>
      <vt:lpstr>Презентация PowerPoint</vt:lpstr>
      <vt:lpstr>Улица Молодцова, д.19 к.2 </vt:lpstr>
      <vt:lpstr>Презентация PowerPoint</vt:lpstr>
      <vt:lpstr>Проезд Дежнева, д.25 к.2</vt:lpstr>
      <vt:lpstr>Презентация PowerPoint</vt:lpstr>
      <vt:lpstr>Программа «Средства экономического развития района» (СЭРР)</vt:lpstr>
      <vt:lpstr>Список объектов вошедших в программу</vt:lpstr>
      <vt:lpstr>Улица Заповедная, д.16 к.1</vt:lpstr>
      <vt:lpstr>Презентация PowerPoint</vt:lpstr>
      <vt:lpstr>Улица Заповедная, д. 18 к.3</vt:lpstr>
      <vt:lpstr>Презентация PowerPoint</vt:lpstr>
      <vt:lpstr>Проезд Шокальского, д.1 к.1</vt:lpstr>
      <vt:lpstr>Презентация PowerPoint</vt:lpstr>
      <vt:lpstr>Проезд Дежнева, д.9 к.3</vt:lpstr>
      <vt:lpstr>Презентация PowerPoint</vt:lpstr>
      <vt:lpstr>Проезд Дежнева, д.15 к.1</vt:lpstr>
      <vt:lpstr>Презентация PowerPoint</vt:lpstr>
      <vt:lpstr>Ясный проезд, д.4 к.3</vt:lpstr>
      <vt:lpstr>Презентация PowerPoint</vt:lpstr>
      <vt:lpstr>Презентация PowerPoint</vt:lpstr>
      <vt:lpstr>Презентация PowerPoint</vt:lpstr>
      <vt:lpstr>Программа «Столичное образование»</vt:lpstr>
      <vt:lpstr>Презентация PowerPoint</vt:lpstr>
      <vt:lpstr>Презентация PowerPoint</vt:lpstr>
      <vt:lpstr>Программа «Стимулирование управ районов» </vt:lpstr>
      <vt:lpstr>Презентация PowerPoint</vt:lpstr>
      <vt:lpstr>За счет средств дополнительного финансирования</vt:lpstr>
      <vt:lpstr>Презентация PowerPoint</vt:lpstr>
      <vt:lpstr>Мероприятия по капитальному ремонту многоквартирных домов</vt:lpstr>
      <vt:lpstr>Презентация PowerPoint</vt:lpstr>
      <vt:lpstr>Презентация PowerPoint</vt:lpstr>
      <vt:lpstr>Презентация PowerPoint</vt:lpstr>
      <vt:lpstr>Создание комфортных условий для лиц с ограниченными  функциями жизнедеятельности в районе Южное Медведково в 2014 год</vt:lpstr>
      <vt:lpstr>Сведения о проделанной работе с управляющими организациями и собственниками помещений в МКД района.</vt:lpstr>
      <vt:lpstr>Презентация PowerPoint</vt:lpstr>
      <vt:lpstr>КОЛИЧЕСТВО ОБЩИХ СОБРАНИЙ СОБСТВЕННИКОВ МКД:</vt:lpstr>
      <vt:lpstr>СВЕДЕНИЯ О ПОГАШЕНИИ ЗАДОЛЖЕННОСТИ ЗА ЖКУ ЗА 2014г.</vt:lpstr>
      <vt:lpstr>ПРИЕМКА И ВВОД В ЭКСПЛУАТАЦИЮ МКД-НОВОСТРОЕК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Южное Медведково</dc:title>
  <dc:creator>Старокожева Светлана Юрьевна.</dc:creator>
  <cp:lastModifiedBy>Сухинина Юлия Николаевна</cp:lastModifiedBy>
  <cp:revision>211</cp:revision>
  <cp:lastPrinted>2014-07-29T06:39:56Z</cp:lastPrinted>
  <dcterms:created xsi:type="dcterms:W3CDTF">2014-07-28T12:35:05Z</dcterms:created>
  <dcterms:modified xsi:type="dcterms:W3CDTF">2015-01-20T14:20:38Z</dcterms:modified>
</cp:coreProperties>
</file>